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321" r:id="rId3"/>
    <p:sldId id="323" r:id="rId4"/>
    <p:sldId id="324" r:id="rId5"/>
    <p:sldId id="328" r:id="rId6"/>
    <p:sldId id="329" r:id="rId7"/>
    <p:sldId id="309" r:id="rId8"/>
    <p:sldId id="332" r:id="rId9"/>
    <p:sldId id="308" r:id="rId10"/>
    <p:sldId id="330" r:id="rId11"/>
    <p:sldId id="312" r:id="rId12"/>
    <p:sldId id="311" r:id="rId13"/>
    <p:sldId id="310" r:id="rId14"/>
    <p:sldId id="314" r:id="rId15"/>
    <p:sldId id="333" r:id="rId16"/>
    <p:sldId id="334" r:id="rId17"/>
    <p:sldId id="335" r:id="rId18"/>
    <p:sldId id="336" r:id="rId19"/>
    <p:sldId id="331" r:id="rId20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4D4D"/>
    <a:srgbClr val="FFFFFF"/>
    <a:srgbClr val="66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5635" autoAdjust="0"/>
    <p:restoredTop sz="94682" autoAdjust="0"/>
  </p:normalViewPr>
  <p:slideViewPr>
    <p:cSldViewPr>
      <p:cViewPr>
        <p:scale>
          <a:sx n="66" d="100"/>
          <a:sy n="66" d="100"/>
        </p:scale>
        <p:origin x="-72" y="3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r-Latn-BA"/>
  <c:roundedCorners val="0"/>
  <mc:AlternateContent xmlns:mc="http://schemas.openxmlformats.org/markup-compatibility/2006">
    <mc:Choice xmlns:c14="http://schemas.microsoft.com/office/drawing/2007/8/2/chart" Requires="c14">
      <c14:style val="148"/>
    </mc:Choice>
    <mc:Fallback>
      <c:style val="48"/>
    </mc:Fallback>
  </mc:AlternateContent>
  <c:chart>
    <c:title>
      <c:tx>
        <c:rich>
          <a:bodyPr/>
          <a:lstStyle/>
          <a:p>
            <a:pPr>
              <a:defRPr lang="en-US"/>
            </a:pPr>
            <a:r>
              <a:rPr lang="bs-Latn-BA"/>
              <a:t>Europsko nadzorno tijelo</a:t>
            </a:r>
            <a:endParaRPr lang="en-US"/>
          </a:p>
        </c:rich>
      </c:tx>
      <c:layout/>
      <c:overlay val="0"/>
    </c:title>
    <c:autoTitleDeleted val="0"/>
    <c:view3D>
      <c:rotX val="1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25"/>
          <c:cat>
            <c:strRef>
              <c:f>Sheet1!$A$2:$A$3</c:f>
              <c:strCache>
                <c:ptCount val="2"/>
                <c:pt idx="0">
                  <c:v>sredstva nacionalnih nadzornih tijela</c:v>
                </c:pt>
                <c:pt idx="1">
                  <c:v>sredstva iz proračuna EU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</c:plotArea>
    <c:legend>
      <c:legendPos val="r"/>
      <c:layout/>
      <c:overlay val="0"/>
      <c:txPr>
        <a:bodyPr/>
        <a:lstStyle/>
        <a:p>
          <a:pPr>
            <a:defRPr lang="en-US"/>
          </a:pPr>
          <a:endParaRPr lang="sr-Latn-RS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sr-Latn-R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2F5459-C9EF-44AA-83C6-1313DCDECA04}" type="doc">
      <dgm:prSet loTypeId="urn:microsoft.com/office/officeart/2005/8/layout/chevron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bs-Latn-BA"/>
        </a:p>
      </dgm:t>
    </dgm:pt>
    <dgm:pt modelId="{01B977AE-79EB-4BF7-A351-EF7AEBDCC470}">
      <dgm:prSet phldrT="[Text]"/>
      <dgm:spPr/>
      <dgm:t>
        <a:bodyPr/>
        <a:lstStyle/>
        <a:p>
          <a:r>
            <a:rPr lang="de-DE" dirty="0" smtClean="0"/>
            <a:t>1.</a:t>
          </a:r>
          <a:endParaRPr lang="bs-Latn-BA" dirty="0"/>
        </a:p>
      </dgm:t>
    </dgm:pt>
    <dgm:pt modelId="{70E3C4E8-CFE0-4454-A9DD-AEB995568306}" type="parTrans" cxnId="{414FDE57-387A-41F0-86D2-9BD3F7AFD072}">
      <dgm:prSet/>
      <dgm:spPr/>
      <dgm:t>
        <a:bodyPr/>
        <a:lstStyle/>
        <a:p>
          <a:endParaRPr lang="bs-Latn-BA"/>
        </a:p>
      </dgm:t>
    </dgm:pt>
    <dgm:pt modelId="{23A0840E-A1FF-47F7-8750-387E40B9FCEF}" type="sibTrans" cxnId="{414FDE57-387A-41F0-86D2-9BD3F7AFD072}">
      <dgm:prSet/>
      <dgm:spPr/>
      <dgm:t>
        <a:bodyPr/>
        <a:lstStyle/>
        <a:p>
          <a:endParaRPr lang="bs-Latn-BA"/>
        </a:p>
      </dgm:t>
    </dgm:pt>
    <dgm:pt modelId="{E08D8DE4-BA58-4991-8C78-5D91E4E10D4B}">
      <dgm:prSet phldrT="[Text]"/>
      <dgm:spPr/>
      <dgm:t>
        <a:bodyPr/>
        <a:lstStyle/>
        <a:p>
          <a:r>
            <a:rPr lang="bs-Latn-BA" dirty="0" smtClean="0"/>
            <a:t>povećana stabilnost na financijskim tržištima</a:t>
          </a:r>
          <a:endParaRPr lang="bs-Latn-BA" dirty="0"/>
        </a:p>
      </dgm:t>
    </dgm:pt>
    <dgm:pt modelId="{3AE47E38-631C-490C-A5D9-1F8DBA500C44}" type="parTrans" cxnId="{0AE002E6-1FB5-4D96-9ABA-13D47133B3E0}">
      <dgm:prSet/>
      <dgm:spPr/>
      <dgm:t>
        <a:bodyPr/>
        <a:lstStyle/>
        <a:p>
          <a:endParaRPr lang="bs-Latn-BA"/>
        </a:p>
      </dgm:t>
    </dgm:pt>
    <dgm:pt modelId="{F6DF27E9-2DC9-4C60-851E-EA2A757D7B25}" type="sibTrans" cxnId="{0AE002E6-1FB5-4D96-9ABA-13D47133B3E0}">
      <dgm:prSet/>
      <dgm:spPr/>
      <dgm:t>
        <a:bodyPr/>
        <a:lstStyle/>
        <a:p>
          <a:endParaRPr lang="bs-Latn-BA"/>
        </a:p>
      </dgm:t>
    </dgm:pt>
    <dgm:pt modelId="{A67015CA-DD1C-48FE-BD2C-88C3919B4163}">
      <dgm:prSet phldrT="[Text]"/>
      <dgm:spPr/>
      <dgm:t>
        <a:bodyPr/>
        <a:lstStyle/>
        <a:p>
          <a:r>
            <a:rPr lang="de-DE" dirty="0" smtClean="0"/>
            <a:t>3.</a:t>
          </a:r>
          <a:endParaRPr lang="bs-Latn-BA" dirty="0"/>
        </a:p>
      </dgm:t>
    </dgm:pt>
    <dgm:pt modelId="{43901F09-E43E-4C6B-AC6C-BF868F2EFF6E}" type="parTrans" cxnId="{0F339692-7DAB-48C0-8772-12FEEB902458}">
      <dgm:prSet/>
      <dgm:spPr/>
      <dgm:t>
        <a:bodyPr/>
        <a:lstStyle/>
        <a:p>
          <a:endParaRPr lang="bs-Latn-BA"/>
        </a:p>
      </dgm:t>
    </dgm:pt>
    <dgm:pt modelId="{B0E05132-4E81-4FD5-B5D0-4D5FAB914EB4}" type="sibTrans" cxnId="{0F339692-7DAB-48C0-8772-12FEEB902458}">
      <dgm:prSet/>
      <dgm:spPr/>
      <dgm:t>
        <a:bodyPr/>
        <a:lstStyle/>
        <a:p>
          <a:endParaRPr lang="bs-Latn-BA"/>
        </a:p>
      </dgm:t>
    </dgm:pt>
    <dgm:pt modelId="{092D5C45-52B8-4E49-AE22-402095472863}">
      <dgm:prSet phldrT="[Text]"/>
      <dgm:spPr/>
      <dgm:t>
        <a:bodyPr/>
        <a:lstStyle/>
        <a:p>
          <a:r>
            <a:rPr lang="bs-Latn-BA" dirty="0" smtClean="0"/>
            <a:t>povećana usklađenost pravila za kreditne institucije u svim državama članicama EU-a</a:t>
          </a:r>
          <a:endParaRPr lang="bs-Latn-BA" dirty="0"/>
        </a:p>
      </dgm:t>
    </dgm:pt>
    <dgm:pt modelId="{09806B7F-2B06-48FF-AF8E-B129851FA240}" type="parTrans" cxnId="{4BC612EA-2C96-4606-A456-3BF2323AB582}">
      <dgm:prSet/>
      <dgm:spPr/>
      <dgm:t>
        <a:bodyPr/>
        <a:lstStyle/>
        <a:p>
          <a:endParaRPr lang="bs-Latn-BA"/>
        </a:p>
      </dgm:t>
    </dgm:pt>
    <dgm:pt modelId="{39C95096-90B9-4E6A-9B91-79FAB8F8D948}" type="sibTrans" cxnId="{4BC612EA-2C96-4606-A456-3BF2323AB582}">
      <dgm:prSet/>
      <dgm:spPr/>
      <dgm:t>
        <a:bodyPr/>
        <a:lstStyle/>
        <a:p>
          <a:endParaRPr lang="bs-Latn-BA"/>
        </a:p>
      </dgm:t>
    </dgm:pt>
    <dgm:pt modelId="{C7CA559C-655E-4CD2-87FA-380AAD6F7BFA}">
      <dgm:prSet phldrT="[Text]"/>
      <dgm:spPr/>
      <dgm:t>
        <a:bodyPr/>
        <a:lstStyle/>
        <a:p>
          <a:r>
            <a:rPr lang="de-DE" dirty="0" smtClean="0"/>
            <a:t>4.</a:t>
          </a:r>
          <a:endParaRPr lang="bs-Latn-BA" dirty="0"/>
        </a:p>
      </dgm:t>
    </dgm:pt>
    <dgm:pt modelId="{315ADFF6-FBDE-43F6-98B8-2B8DCF94A7BC}" type="parTrans" cxnId="{492B22E3-49D3-4D08-A108-B6FE9B669172}">
      <dgm:prSet/>
      <dgm:spPr/>
      <dgm:t>
        <a:bodyPr/>
        <a:lstStyle/>
        <a:p>
          <a:endParaRPr lang="bs-Latn-BA"/>
        </a:p>
      </dgm:t>
    </dgm:pt>
    <dgm:pt modelId="{CD0D1E0D-54E9-476B-B050-BBA0FA446325}" type="sibTrans" cxnId="{492B22E3-49D3-4D08-A108-B6FE9B669172}">
      <dgm:prSet/>
      <dgm:spPr/>
      <dgm:t>
        <a:bodyPr/>
        <a:lstStyle/>
        <a:p>
          <a:endParaRPr lang="bs-Latn-BA"/>
        </a:p>
      </dgm:t>
    </dgm:pt>
    <dgm:pt modelId="{7481E0FC-1B4F-4AA9-AAE2-5EDE0CCBF2B4}">
      <dgm:prSet phldrT="[Text]"/>
      <dgm:spPr/>
      <dgm:t>
        <a:bodyPr/>
        <a:lstStyle/>
        <a:p>
          <a:r>
            <a:rPr lang="bs-Latn-BA" dirty="0" smtClean="0"/>
            <a:t>smanjeno narušavanje tržišnog natjecanja među bankama</a:t>
          </a:r>
          <a:endParaRPr lang="bs-Latn-BA" dirty="0"/>
        </a:p>
      </dgm:t>
    </dgm:pt>
    <dgm:pt modelId="{C1A94EE6-8503-477C-9E28-70920D13B1A7}" type="parTrans" cxnId="{6B8173B4-7F1F-47A5-91E0-B8F8A42581E3}">
      <dgm:prSet/>
      <dgm:spPr/>
      <dgm:t>
        <a:bodyPr/>
        <a:lstStyle/>
        <a:p>
          <a:endParaRPr lang="bs-Latn-BA"/>
        </a:p>
      </dgm:t>
    </dgm:pt>
    <dgm:pt modelId="{8C0D6A37-D582-44CE-8A51-4050FBC9688F}" type="sibTrans" cxnId="{6B8173B4-7F1F-47A5-91E0-B8F8A42581E3}">
      <dgm:prSet/>
      <dgm:spPr/>
      <dgm:t>
        <a:bodyPr/>
        <a:lstStyle/>
        <a:p>
          <a:endParaRPr lang="bs-Latn-BA"/>
        </a:p>
      </dgm:t>
    </dgm:pt>
    <dgm:pt modelId="{9347F70E-27C0-433F-9D06-ED0637680EB7}">
      <dgm:prSet/>
      <dgm:spPr/>
      <dgm:t>
        <a:bodyPr/>
        <a:lstStyle/>
        <a:p>
          <a:r>
            <a:rPr lang="de-DE" dirty="0" smtClean="0"/>
            <a:t>2.</a:t>
          </a:r>
          <a:endParaRPr lang="bs-Latn-BA" dirty="0"/>
        </a:p>
      </dgm:t>
    </dgm:pt>
    <dgm:pt modelId="{4B504C23-3438-4E5A-B332-B9FD5F1C7358}" type="parTrans" cxnId="{7DDFE902-87A3-48B9-A7BF-38C1E4670AC7}">
      <dgm:prSet/>
      <dgm:spPr/>
      <dgm:t>
        <a:bodyPr/>
        <a:lstStyle/>
        <a:p>
          <a:endParaRPr lang="bs-Latn-BA"/>
        </a:p>
      </dgm:t>
    </dgm:pt>
    <dgm:pt modelId="{013C4BAE-3B75-4B72-B141-6B94451AD1E6}" type="sibTrans" cxnId="{7DDFE902-87A3-48B9-A7BF-38C1E4670AC7}">
      <dgm:prSet/>
      <dgm:spPr/>
      <dgm:t>
        <a:bodyPr/>
        <a:lstStyle/>
        <a:p>
          <a:endParaRPr lang="bs-Latn-BA"/>
        </a:p>
      </dgm:t>
    </dgm:pt>
    <dgm:pt modelId="{66BD88D7-E049-4C2C-A01B-280DBDDC5945}">
      <dgm:prSet/>
      <dgm:spPr/>
      <dgm:t>
        <a:bodyPr/>
        <a:lstStyle/>
        <a:p>
          <a:r>
            <a:rPr lang="bs-Latn-BA" smtClean="0"/>
            <a:t>povećana zaštita novca poreznih obveznika</a:t>
          </a:r>
          <a:endParaRPr lang="bs-Latn-BA"/>
        </a:p>
      </dgm:t>
    </dgm:pt>
    <dgm:pt modelId="{9050BE4B-6DA1-4E6A-A16A-4122CE6BBBB2}" type="parTrans" cxnId="{78DB2E8E-CF1E-4E76-99A5-27A88E0D320E}">
      <dgm:prSet/>
      <dgm:spPr/>
      <dgm:t>
        <a:bodyPr/>
        <a:lstStyle/>
        <a:p>
          <a:endParaRPr lang="bs-Latn-BA"/>
        </a:p>
      </dgm:t>
    </dgm:pt>
    <dgm:pt modelId="{5CD75049-8058-4FFE-9F31-225BDA2775EE}" type="sibTrans" cxnId="{78DB2E8E-CF1E-4E76-99A5-27A88E0D320E}">
      <dgm:prSet/>
      <dgm:spPr/>
      <dgm:t>
        <a:bodyPr/>
        <a:lstStyle/>
        <a:p>
          <a:endParaRPr lang="bs-Latn-BA"/>
        </a:p>
      </dgm:t>
    </dgm:pt>
    <dgm:pt modelId="{F3C630DA-62FE-4941-AD89-4F1DC941E96F}" type="pres">
      <dgm:prSet presAssocID="{6A2F5459-C9EF-44AA-83C6-1313DCDECA0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2BFD749-1D7C-4B00-8A15-CCA0FE25E935}" type="pres">
      <dgm:prSet presAssocID="{01B977AE-79EB-4BF7-A351-EF7AEBDCC470}" presName="composite" presStyleCnt="0"/>
      <dgm:spPr/>
    </dgm:pt>
    <dgm:pt modelId="{9DEFE736-2AA6-474C-90CE-48BBDAC4E6A7}" type="pres">
      <dgm:prSet presAssocID="{01B977AE-79EB-4BF7-A351-EF7AEBDCC470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12DE19-3655-47FD-A173-8A525B41C2E1}" type="pres">
      <dgm:prSet presAssocID="{01B977AE-79EB-4BF7-A351-EF7AEBDCC470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bs-Latn-BA"/>
        </a:p>
      </dgm:t>
    </dgm:pt>
    <dgm:pt modelId="{2B2EA0D4-BAE4-4ABE-9D8E-6D886E3D181F}" type="pres">
      <dgm:prSet presAssocID="{23A0840E-A1FF-47F7-8750-387E40B9FCEF}" presName="sp" presStyleCnt="0"/>
      <dgm:spPr/>
    </dgm:pt>
    <dgm:pt modelId="{CAD1C648-21DB-468A-A7D6-8CEADF3ABF57}" type="pres">
      <dgm:prSet presAssocID="{9347F70E-27C0-433F-9D06-ED0637680EB7}" presName="composite" presStyleCnt="0"/>
      <dgm:spPr/>
    </dgm:pt>
    <dgm:pt modelId="{8C050602-FEA4-4A41-9F6E-2B01C2F4A4D4}" type="pres">
      <dgm:prSet presAssocID="{9347F70E-27C0-433F-9D06-ED0637680EB7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53CEA7-FB96-45A7-9A0B-5D7C299E632C}" type="pres">
      <dgm:prSet presAssocID="{9347F70E-27C0-433F-9D06-ED0637680EB7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D5F35E-4172-4ACA-BDB5-1607855C27B2}" type="pres">
      <dgm:prSet presAssocID="{013C4BAE-3B75-4B72-B141-6B94451AD1E6}" presName="sp" presStyleCnt="0"/>
      <dgm:spPr/>
    </dgm:pt>
    <dgm:pt modelId="{C5B2973B-76AC-4435-8BAB-F0CC6B76B987}" type="pres">
      <dgm:prSet presAssocID="{A67015CA-DD1C-48FE-BD2C-88C3919B4163}" presName="composite" presStyleCnt="0"/>
      <dgm:spPr/>
    </dgm:pt>
    <dgm:pt modelId="{50BA27A2-3588-4287-8935-78BB3751C8EC}" type="pres">
      <dgm:prSet presAssocID="{A67015CA-DD1C-48FE-BD2C-88C3919B4163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09E759-9163-4613-A10A-6F7FD7706218}" type="pres">
      <dgm:prSet presAssocID="{A67015CA-DD1C-48FE-BD2C-88C3919B4163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bs-Latn-BA"/>
        </a:p>
      </dgm:t>
    </dgm:pt>
    <dgm:pt modelId="{B4F66D9F-80A1-4D62-8EBC-F43C26C29A56}" type="pres">
      <dgm:prSet presAssocID="{B0E05132-4E81-4FD5-B5D0-4D5FAB914EB4}" presName="sp" presStyleCnt="0"/>
      <dgm:spPr/>
    </dgm:pt>
    <dgm:pt modelId="{BD2CD2EE-52F0-4C47-B60F-5BB9AC838C3A}" type="pres">
      <dgm:prSet presAssocID="{C7CA559C-655E-4CD2-87FA-380AAD6F7BFA}" presName="composite" presStyleCnt="0"/>
      <dgm:spPr/>
    </dgm:pt>
    <dgm:pt modelId="{EB76186B-0B80-4D54-8BB4-97561B4219DA}" type="pres">
      <dgm:prSet presAssocID="{C7CA559C-655E-4CD2-87FA-380AAD6F7BFA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E9E11F-8E87-4DAC-B90C-C93304E65BB5}" type="pres">
      <dgm:prSet presAssocID="{C7CA559C-655E-4CD2-87FA-380AAD6F7BFA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bs-Latn-BA"/>
        </a:p>
      </dgm:t>
    </dgm:pt>
  </dgm:ptLst>
  <dgm:cxnLst>
    <dgm:cxn modelId="{9CC496A3-405F-45D3-BE97-3D8512700EB8}" type="presOf" srcId="{66BD88D7-E049-4C2C-A01B-280DBDDC5945}" destId="{9E53CEA7-FB96-45A7-9A0B-5D7C299E632C}" srcOrd="0" destOrd="0" presId="urn:microsoft.com/office/officeart/2005/8/layout/chevron2"/>
    <dgm:cxn modelId="{7CBFCAF6-1D31-4120-8AE0-81EA54FCF8B0}" type="presOf" srcId="{01B977AE-79EB-4BF7-A351-EF7AEBDCC470}" destId="{9DEFE736-2AA6-474C-90CE-48BBDAC4E6A7}" srcOrd="0" destOrd="0" presId="urn:microsoft.com/office/officeart/2005/8/layout/chevron2"/>
    <dgm:cxn modelId="{4BC612EA-2C96-4606-A456-3BF2323AB582}" srcId="{A67015CA-DD1C-48FE-BD2C-88C3919B4163}" destId="{092D5C45-52B8-4E49-AE22-402095472863}" srcOrd="0" destOrd="0" parTransId="{09806B7F-2B06-48FF-AF8E-B129851FA240}" sibTransId="{39C95096-90B9-4E6A-9B91-79FAB8F8D948}"/>
    <dgm:cxn modelId="{492B22E3-49D3-4D08-A108-B6FE9B669172}" srcId="{6A2F5459-C9EF-44AA-83C6-1313DCDECA04}" destId="{C7CA559C-655E-4CD2-87FA-380AAD6F7BFA}" srcOrd="3" destOrd="0" parTransId="{315ADFF6-FBDE-43F6-98B8-2B8DCF94A7BC}" sibTransId="{CD0D1E0D-54E9-476B-B050-BBA0FA446325}"/>
    <dgm:cxn modelId="{78DB2E8E-CF1E-4E76-99A5-27A88E0D320E}" srcId="{9347F70E-27C0-433F-9D06-ED0637680EB7}" destId="{66BD88D7-E049-4C2C-A01B-280DBDDC5945}" srcOrd="0" destOrd="0" parTransId="{9050BE4B-6DA1-4E6A-A16A-4122CE6BBBB2}" sibTransId="{5CD75049-8058-4FFE-9F31-225BDA2775EE}"/>
    <dgm:cxn modelId="{320AFE11-A493-497D-BB40-5F4E51736141}" type="presOf" srcId="{C7CA559C-655E-4CD2-87FA-380AAD6F7BFA}" destId="{EB76186B-0B80-4D54-8BB4-97561B4219DA}" srcOrd="0" destOrd="0" presId="urn:microsoft.com/office/officeart/2005/8/layout/chevron2"/>
    <dgm:cxn modelId="{0AE002E6-1FB5-4D96-9ABA-13D47133B3E0}" srcId="{01B977AE-79EB-4BF7-A351-EF7AEBDCC470}" destId="{E08D8DE4-BA58-4991-8C78-5D91E4E10D4B}" srcOrd="0" destOrd="0" parTransId="{3AE47E38-631C-490C-A5D9-1F8DBA500C44}" sibTransId="{F6DF27E9-2DC9-4C60-851E-EA2A757D7B25}"/>
    <dgm:cxn modelId="{3E004AE4-70ED-4139-B425-2957611EC7B6}" type="presOf" srcId="{092D5C45-52B8-4E49-AE22-402095472863}" destId="{4309E759-9163-4613-A10A-6F7FD7706218}" srcOrd="0" destOrd="0" presId="urn:microsoft.com/office/officeart/2005/8/layout/chevron2"/>
    <dgm:cxn modelId="{0F339692-7DAB-48C0-8772-12FEEB902458}" srcId="{6A2F5459-C9EF-44AA-83C6-1313DCDECA04}" destId="{A67015CA-DD1C-48FE-BD2C-88C3919B4163}" srcOrd="2" destOrd="0" parTransId="{43901F09-E43E-4C6B-AC6C-BF868F2EFF6E}" sibTransId="{B0E05132-4E81-4FD5-B5D0-4D5FAB914EB4}"/>
    <dgm:cxn modelId="{65B63372-CE52-4D24-8A3C-4236C1397533}" type="presOf" srcId="{9347F70E-27C0-433F-9D06-ED0637680EB7}" destId="{8C050602-FEA4-4A41-9F6E-2B01C2F4A4D4}" srcOrd="0" destOrd="0" presId="urn:microsoft.com/office/officeart/2005/8/layout/chevron2"/>
    <dgm:cxn modelId="{6AEF598E-08D0-41A4-A0CE-A31F6D90EF13}" type="presOf" srcId="{E08D8DE4-BA58-4991-8C78-5D91E4E10D4B}" destId="{8F12DE19-3655-47FD-A173-8A525B41C2E1}" srcOrd="0" destOrd="0" presId="urn:microsoft.com/office/officeart/2005/8/layout/chevron2"/>
    <dgm:cxn modelId="{7DDFE902-87A3-48B9-A7BF-38C1E4670AC7}" srcId="{6A2F5459-C9EF-44AA-83C6-1313DCDECA04}" destId="{9347F70E-27C0-433F-9D06-ED0637680EB7}" srcOrd="1" destOrd="0" parTransId="{4B504C23-3438-4E5A-B332-B9FD5F1C7358}" sibTransId="{013C4BAE-3B75-4B72-B141-6B94451AD1E6}"/>
    <dgm:cxn modelId="{843DBC67-ED56-4784-9059-FEE1B7A9C48B}" type="presOf" srcId="{6A2F5459-C9EF-44AA-83C6-1313DCDECA04}" destId="{F3C630DA-62FE-4941-AD89-4F1DC941E96F}" srcOrd="0" destOrd="0" presId="urn:microsoft.com/office/officeart/2005/8/layout/chevron2"/>
    <dgm:cxn modelId="{16F2F8A7-7A11-48C2-97E5-227DC35303AC}" type="presOf" srcId="{7481E0FC-1B4F-4AA9-AAE2-5EDE0CCBF2B4}" destId="{EAE9E11F-8E87-4DAC-B90C-C93304E65BB5}" srcOrd="0" destOrd="0" presId="urn:microsoft.com/office/officeart/2005/8/layout/chevron2"/>
    <dgm:cxn modelId="{70B1B1ED-EE03-4314-BD83-E84AA4107EA4}" type="presOf" srcId="{A67015CA-DD1C-48FE-BD2C-88C3919B4163}" destId="{50BA27A2-3588-4287-8935-78BB3751C8EC}" srcOrd="0" destOrd="0" presId="urn:microsoft.com/office/officeart/2005/8/layout/chevron2"/>
    <dgm:cxn modelId="{6B8173B4-7F1F-47A5-91E0-B8F8A42581E3}" srcId="{C7CA559C-655E-4CD2-87FA-380AAD6F7BFA}" destId="{7481E0FC-1B4F-4AA9-AAE2-5EDE0CCBF2B4}" srcOrd="0" destOrd="0" parTransId="{C1A94EE6-8503-477C-9E28-70920D13B1A7}" sibTransId="{8C0D6A37-D582-44CE-8A51-4050FBC9688F}"/>
    <dgm:cxn modelId="{414FDE57-387A-41F0-86D2-9BD3F7AFD072}" srcId="{6A2F5459-C9EF-44AA-83C6-1313DCDECA04}" destId="{01B977AE-79EB-4BF7-A351-EF7AEBDCC470}" srcOrd="0" destOrd="0" parTransId="{70E3C4E8-CFE0-4454-A9DD-AEB995568306}" sibTransId="{23A0840E-A1FF-47F7-8750-387E40B9FCEF}"/>
    <dgm:cxn modelId="{D361755D-80C8-4F34-A409-085B35D91946}" type="presParOf" srcId="{F3C630DA-62FE-4941-AD89-4F1DC941E96F}" destId="{32BFD749-1D7C-4B00-8A15-CCA0FE25E935}" srcOrd="0" destOrd="0" presId="urn:microsoft.com/office/officeart/2005/8/layout/chevron2"/>
    <dgm:cxn modelId="{2D247634-8EA9-4CCF-A73F-F94FE5AAD472}" type="presParOf" srcId="{32BFD749-1D7C-4B00-8A15-CCA0FE25E935}" destId="{9DEFE736-2AA6-474C-90CE-48BBDAC4E6A7}" srcOrd="0" destOrd="0" presId="urn:microsoft.com/office/officeart/2005/8/layout/chevron2"/>
    <dgm:cxn modelId="{87D3A8DC-AD2D-4C14-BAC3-4A72C525E148}" type="presParOf" srcId="{32BFD749-1D7C-4B00-8A15-CCA0FE25E935}" destId="{8F12DE19-3655-47FD-A173-8A525B41C2E1}" srcOrd="1" destOrd="0" presId="urn:microsoft.com/office/officeart/2005/8/layout/chevron2"/>
    <dgm:cxn modelId="{C6A33879-8E4B-42CD-A447-6755314052F8}" type="presParOf" srcId="{F3C630DA-62FE-4941-AD89-4F1DC941E96F}" destId="{2B2EA0D4-BAE4-4ABE-9D8E-6D886E3D181F}" srcOrd="1" destOrd="0" presId="urn:microsoft.com/office/officeart/2005/8/layout/chevron2"/>
    <dgm:cxn modelId="{B20745E1-1634-4C4A-91F2-F6D6B29099C5}" type="presParOf" srcId="{F3C630DA-62FE-4941-AD89-4F1DC941E96F}" destId="{CAD1C648-21DB-468A-A7D6-8CEADF3ABF57}" srcOrd="2" destOrd="0" presId="urn:microsoft.com/office/officeart/2005/8/layout/chevron2"/>
    <dgm:cxn modelId="{39F376B4-CA96-4E99-A53A-D28B4229AD67}" type="presParOf" srcId="{CAD1C648-21DB-468A-A7D6-8CEADF3ABF57}" destId="{8C050602-FEA4-4A41-9F6E-2B01C2F4A4D4}" srcOrd="0" destOrd="0" presId="urn:microsoft.com/office/officeart/2005/8/layout/chevron2"/>
    <dgm:cxn modelId="{8593CCE1-8A71-4A48-98EA-A450776EC7A2}" type="presParOf" srcId="{CAD1C648-21DB-468A-A7D6-8CEADF3ABF57}" destId="{9E53CEA7-FB96-45A7-9A0B-5D7C299E632C}" srcOrd="1" destOrd="0" presId="urn:microsoft.com/office/officeart/2005/8/layout/chevron2"/>
    <dgm:cxn modelId="{4399D7EE-83B7-4F1C-BE35-2A1E33B29FEB}" type="presParOf" srcId="{F3C630DA-62FE-4941-AD89-4F1DC941E96F}" destId="{9BD5F35E-4172-4ACA-BDB5-1607855C27B2}" srcOrd="3" destOrd="0" presId="urn:microsoft.com/office/officeart/2005/8/layout/chevron2"/>
    <dgm:cxn modelId="{EDF03C3B-99E7-4FEF-B9E6-B9CCC142FEB6}" type="presParOf" srcId="{F3C630DA-62FE-4941-AD89-4F1DC941E96F}" destId="{C5B2973B-76AC-4435-8BAB-F0CC6B76B987}" srcOrd="4" destOrd="0" presId="urn:microsoft.com/office/officeart/2005/8/layout/chevron2"/>
    <dgm:cxn modelId="{119C9FD1-C5F6-48AA-AA60-BB8DD2B2EBF7}" type="presParOf" srcId="{C5B2973B-76AC-4435-8BAB-F0CC6B76B987}" destId="{50BA27A2-3588-4287-8935-78BB3751C8EC}" srcOrd="0" destOrd="0" presId="urn:microsoft.com/office/officeart/2005/8/layout/chevron2"/>
    <dgm:cxn modelId="{027F451C-8630-4C7D-835F-309D1157718E}" type="presParOf" srcId="{C5B2973B-76AC-4435-8BAB-F0CC6B76B987}" destId="{4309E759-9163-4613-A10A-6F7FD7706218}" srcOrd="1" destOrd="0" presId="urn:microsoft.com/office/officeart/2005/8/layout/chevron2"/>
    <dgm:cxn modelId="{EA6A37D3-B5F7-4978-8D4C-2FC2BB85B554}" type="presParOf" srcId="{F3C630DA-62FE-4941-AD89-4F1DC941E96F}" destId="{B4F66D9F-80A1-4D62-8EBC-F43C26C29A56}" srcOrd="5" destOrd="0" presId="urn:microsoft.com/office/officeart/2005/8/layout/chevron2"/>
    <dgm:cxn modelId="{ACBF71B2-C968-41CB-9902-07903C34006A}" type="presParOf" srcId="{F3C630DA-62FE-4941-AD89-4F1DC941E96F}" destId="{BD2CD2EE-52F0-4C47-B60F-5BB9AC838C3A}" srcOrd="6" destOrd="0" presId="urn:microsoft.com/office/officeart/2005/8/layout/chevron2"/>
    <dgm:cxn modelId="{5B1C43DC-29D1-4162-B1C2-D87BCE5C9E24}" type="presParOf" srcId="{BD2CD2EE-52F0-4C47-B60F-5BB9AC838C3A}" destId="{EB76186B-0B80-4D54-8BB4-97561B4219DA}" srcOrd="0" destOrd="0" presId="urn:microsoft.com/office/officeart/2005/8/layout/chevron2"/>
    <dgm:cxn modelId="{87E74C25-14E0-4A03-8835-D04057D93EFD}" type="presParOf" srcId="{BD2CD2EE-52F0-4C47-B60F-5BB9AC838C3A}" destId="{EAE9E11F-8E87-4DAC-B90C-C93304E65BB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26D4172-6D0F-4B1D-83F1-176C0971A050}" type="doc">
      <dgm:prSet loTypeId="urn:microsoft.com/office/officeart/2005/8/layout/vProcess5" loCatId="process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bs-Latn-BA"/>
        </a:p>
      </dgm:t>
    </dgm:pt>
    <dgm:pt modelId="{FF11D0A3-C5DA-4FE8-8DC9-09DCADAD232D}">
      <dgm:prSet phldrT="[Text]"/>
      <dgm:spPr/>
      <dgm:t>
        <a:bodyPr/>
        <a:lstStyle/>
        <a:p>
          <a:r>
            <a:rPr lang="bs-Latn-BA" dirty="0" smtClean="0"/>
            <a:t>razvoj jedinstvenog pravilnika i doprinos uspostavi visokokvalitetnih nadzornih standarda </a:t>
          </a:r>
          <a:endParaRPr lang="bs-Latn-BA" dirty="0"/>
        </a:p>
      </dgm:t>
    </dgm:pt>
    <dgm:pt modelId="{F7252009-CEC0-42BC-92AC-E079963F6C9E}" type="parTrans" cxnId="{1404215F-A204-4BB1-8B12-0EF1A16757DF}">
      <dgm:prSet/>
      <dgm:spPr/>
      <dgm:t>
        <a:bodyPr/>
        <a:lstStyle/>
        <a:p>
          <a:endParaRPr lang="bs-Latn-BA"/>
        </a:p>
      </dgm:t>
    </dgm:pt>
    <dgm:pt modelId="{A787AD1F-39EC-42E1-ADE7-2032D3671D46}" type="sibTrans" cxnId="{1404215F-A204-4BB1-8B12-0EF1A16757DF}">
      <dgm:prSet/>
      <dgm:spPr/>
      <dgm:t>
        <a:bodyPr/>
        <a:lstStyle/>
        <a:p>
          <a:endParaRPr lang="bs-Latn-BA"/>
        </a:p>
      </dgm:t>
    </dgm:pt>
    <dgm:pt modelId="{B0AD6847-0417-4FC4-9864-F42DD0180202}">
      <dgm:prSet phldrT="[Text]"/>
      <dgm:spPr/>
      <dgm:t>
        <a:bodyPr/>
        <a:lstStyle/>
        <a:p>
          <a:r>
            <a:rPr lang="bs-Latn-BA" dirty="0" smtClean="0"/>
            <a:t>poticanje i olakšavanje delegiranja zadaća </a:t>
          </a:r>
          <a:endParaRPr lang="bs-Latn-BA" dirty="0"/>
        </a:p>
      </dgm:t>
    </dgm:pt>
    <dgm:pt modelId="{F2DA4AFF-C69E-4540-928B-78C7534899B0}" type="parTrans" cxnId="{440E8C37-A9AB-4765-A4FD-B05F406D861F}">
      <dgm:prSet/>
      <dgm:spPr/>
      <dgm:t>
        <a:bodyPr/>
        <a:lstStyle/>
        <a:p>
          <a:endParaRPr lang="bs-Latn-BA"/>
        </a:p>
      </dgm:t>
    </dgm:pt>
    <dgm:pt modelId="{ABC1EB72-4030-445B-B08B-080E81B6F751}" type="sibTrans" cxnId="{440E8C37-A9AB-4765-A4FD-B05F406D861F}">
      <dgm:prSet/>
      <dgm:spPr/>
      <dgm:t>
        <a:bodyPr/>
        <a:lstStyle/>
        <a:p>
          <a:endParaRPr lang="bs-Latn-BA"/>
        </a:p>
      </dgm:t>
    </dgm:pt>
    <dgm:pt modelId="{2EC03D2B-0F7B-45C4-A39E-9D761844E832}">
      <dgm:prSet phldrT="[Text]"/>
      <dgm:spPr>
        <a:solidFill>
          <a:srgbClr val="20A6C6"/>
        </a:solidFill>
      </dgm:spPr>
      <dgm:t>
        <a:bodyPr/>
        <a:lstStyle/>
        <a:p>
          <a:r>
            <a:rPr lang="bs-Latn-BA" dirty="0" smtClean="0"/>
            <a:t>odgovornosti među nadležnim tijelima</a:t>
          </a:r>
          <a:endParaRPr lang="bs-Latn-BA" dirty="0"/>
        </a:p>
      </dgm:t>
    </dgm:pt>
    <dgm:pt modelId="{AC55EDE0-4D9F-4C80-9C62-112332A97655}" type="parTrans" cxnId="{8FBFB9C6-61E9-49C5-A132-0EB7BE2D7765}">
      <dgm:prSet/>
      <dgm:spPr/>
      <dgm:t>
        <a:bodyPr/>
        <a:lstStyle/>
        <a:p>
          <a:endParaRPr lang="bs-Latn-BA"/>
        </a:p>
      </dgm:t>
    </dgm:pt>
    <dgm:pt modelId="{F7669E92-4869-4B1B-A2BF-D1AB50664B32}" type="sibTrans" cxnId="{8FBFB9C6-61E9-49C5-A132-0EB7BE2D7765}">
      <dgm:prSet/>
      <dgm:spPr/>
      <dgm:t>
        <a:bodyPr/>
        <a:lstStyle/>
        <a:p>
          <a:endParaRPr lang="bs-Latn-BA"/>
        </a:p>
      </dgm:t>
    </dgm:pt>
    <dgm:pt modelId="{56492D8D-2498-46F7-9A2B-C809AB93CE39}">
      <dgm:prSet/>
      <dgm:spPr/>
      <dgm:t>
        <a:bodyPr/>
        <a:lstStyle/>
        <a:p>
          <a:r>
            <a:rPr lang="bs-Latn-BA" dirty="0" smtClean="0"/>
            <a:t>doprinos dosljednoj primjeni pravno obvezujućih akata Unije,</a:t>
          </a:r>
          <a:endParaRPr lang="bs-Latn-BA" dirty="0"/>
        </a:p>
      </dgm:t>
    </dgm:pt>
    <dgm:pt modelId="{8A0D0B6B-8732-4245-AF0E-D023D1862387}" type="parTrans" cxnId="{F5B305AC-1387-4E97-BF51-3F11F00F7718}">
      <dgm:prSet/>
      <dgm:spPr/>
      <dgm:t>
        <a:bodyPr/>
        <a:lstStyle/>
        <a:p>
          <a:endParaRPr lang="bs-Latn-BA"/>
        </a:p>
      </dgm:t>
    </dgm:pt>
    <dgm:pt modelId="{91B53CA9-5D60-4B91-9483-336A9ACCB73B}" type="sibTrans" cxnId="{F5B305AC-1387-4E97-BF51-3F11F00F7718}">
      <dgm:prSet/>
      <dgm:spPr/>
      <dgm:t>
        <a:bodyPr/>
        <a:lstStyle/>
        <a:p>
          <a:endParaRPr lang="bs-Latn-BA"/>
        </a:p>
      </dgm:t>
    </dgm:pt>
    <dgm:pt modelId="{8722B308-66B8-44C6-B3F4-487813AB72AA}">
      <dgm:prSet/>
      <dgm:spPr/>
      <dgm:t>
        <a:bodyPr/>
        <a:lstStyle/>
        <a:p>
          <a:r>
            <a:rPr lang="bs-Latn-BA" dirty="0" smtClean="0"/>
            <a:t>poticanje zaštite deponenata i ulagatelja</a:t>
          </a:r>
          <a:endParaRPr lang="bs-Latn-BA" dirty="0"/>
        </a:p>
      </dgm:t>
    </dgm:pt>
    <dgm:pt modelId="{DFC656E8-9707-42DB-A7CA-1726B1D73920}" type="parTrans" cxnId="{A5E4EE25-4D01-4FF3-A4A4-0500F4BBFFE1}">
      <dgm:prSet/>
      <dgm:spPr/>
      <dgm:t>
        <a:bodyPr/>
        <a:lstStyle/>
        <a:p>
          <a:endParaRPr lang="bs-Latn-BA"/>
        </a:p>
      </dgm:t>
    </dgm:pt>
    <dgm:pt modelId="{4B0061D8-1619-43CF-8050-749B134BE603}" type="sibTrans" cxnId="{A5E4EE25-4D01-4FF3-A4A4-0500F4BBFFE1}">
      <dgm:prSet/>
      <dgm:spPr/>
      <dgm:t>
        <a:bodyPr/>
        <a:lstStyle/>
        <a:p>
          <a:endParaRPr lang="bs-Latn-BA"/>
        </a:p>
      </dgm:t>
    </dgm:pt>
    <dgm:pt modelId="{E503570E-92A4-4FFD-8C08-793E1709837B}" type="pres">
      <dgm:prSet presAssocID="{C26D4172-6D0F-4B1D-83F1-176C0971A050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bs-Latn-BA"/>
        </a:p>
      </dgm:t>
    </dgm:pt>
    <dgm:pt modelId="{F8ED69FB-BD55-4D37-A7DC-C313CDF4C443}" type="pres">
      <dgm:prSet presAssocID="{C26D4172-6D0F-4B1D-83F1-176C0971A050}" presName="dummyMaxCanvas" presStyleCnt="0">
        <dgm:presLayoutVars/>
      </dgm:prSet>
      <dgm:spPr/>
    </dgm:pt>
    <dgm:pt modelId="{F0CCDEED-5427-4E56-ADCB-01885CCD3DF3}" type="pres">
      <dgm:prSet presAssocID="{C26D4172-6D0F-4B1D-83F1-176C0971A050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bs-Latn-BA"/>
        </a:p>
      </dgm:t>
    </dgm:pt>
    <dgm:pt modelId="{CFC20827-250A-4AD6-9C63-4D0C04FBBBE5}" type="pres">
      <dgm:prSet presAssocID="{C26D4172-6D0F-4B1D-83F1-176C0971A050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bs-Latn-BA"/>
        </a:p>
      </dgm:t>
    </dgm:pt>
    <dgm:pt modelId="{0AEEA208-F2A6-41E6-B32C-CF9A2F0716A9}" type="pres">
      <dgm:prSet presAssocID="{C26D4172-6D0F-4B1D-83F1-176C0971A050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bs-Latn-BA"/>
        </a:p>
      </dgm:t>
    </dgm:pt>
    <dgm:pt modelId="{5A187EEF-BF4A-400F-BEA1-84DE7ED1EA1F}" type="pres">
      <dgm:prSet presAssocID="{C26D4172-6D0F-4B1D-83F1-176C0971A050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bs-Latn-BA"/>
        </a:p>
      </dgm:t>
    </dgm:pt>
    <dgm:pt modelId="{4092499E-732F-436F-A0AE-CA13AEF2F596}" type="pres">
      <dgm:prSet presAssocID="{C26D4172-6D0F-4B1D-83F1-176C0971A050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bs-Latn-BA"/>
        </a:p>
      </dgm:t>
    </dgm:pt>
    <dgm:pt modelId="{F8D77281-07F2-4093-80B6-2F07B38A22E8}" type="pres">
      <dgm:prSet presAssocID="{C26D4172-6D0F-4B1D-83F1-176C0971A050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bs-Latn-BA"/>
        </a:p>
      </dgm:t>
    </dgm:pt>
    <dgm:pt modelId="{BEA2F5E5-F9F8-4B89-9F98-656244B91ED7}" type="pres">
      <dgm:prSet presAssocID="{C26D4172-6D0F-4B1D-83F1-176C0971A050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bs-Latn-BA"/>
        </a:p>
      </dgm:t>
    </dgm:pt>
    <dgm:pt modelId="{2FCD2269-CA9C-4CB9-ACFB-0F634B536037}" type="pres">
      <dgm:prSet presAssocID="{C26D4172-6D0F-4B1D-83F1-176C0971A050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bs-Latn-BA"/>
        </a:p>
      </dgm:t>
    </dgm:pt>
    <dgm:pt modelId="{5BA463F3-E1F5-4502-8E1B-1D1B6F2FDA33}" type="pres">
      <dgm:prSet presAssocID="{C26D4172-6D0F-4B1D-83F1-176C0971A050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bs-Latn-BA"/>
        </a:p>
      </dgm:t>
    </dgm:pt>
    <dgm:pt modelId="{9CD7F73A-61AE-4BB9-B7FA-CA92DCDC26F9}" type="pres">
      <dgm:prSet presAssocID="{C26D4172-6D0F-4B1D-83F1-176C0971A050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bs-Latn-BA"/>
        </a:p>
      </dgm:t>
    </dgm:pt>
    <dgm:pt modelId="{5CC89D12-EFD6-4063-9998-760462787475}" type="pres">
      <dgm:prSet presAssocID="{C26D4172-6D0F-4B1D-83F1-176C0971A050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bs-Latn-BA"/>
        </a:p>
      </dgm:t>
    </dgm:pt>
    <dgm:pt modelId="{D5865651-4D44-4020-AD92-B7DE34DA0F2D}" type="pres">
      <dgm:prSet presAssocID="{C26D4172-6D0F-4B1D-83F1-176C0971A050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bs-Latn-BA"/>
        </a:p>
      </dgm:t>
    </dgm:pt>
    <dgm:pt modelId="{0F4ADA66-D8F2-4FD2-9D9B-2064EB92481F}" type="pres">
      <dgm:prSet presAssocID="{C26D4172-6D0F-4B1D-83F1-176C0971A050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bs-Latn-BA"/>
        </a:p>
      </dgm:t>
    </dgm:pt>
    <dgm:pt modelId="{C7008200-EE8B-4D53-886F-EA7403DCD56A}" type="pres">
      <dgm:prSet presAssocID="{C26D4172-6D0F-4B1D-83F1-176C0971A050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bs-Latn-BA"/>
        </a:p>
      </dgm:t>
    </dgm:pt>
  </dgm:ptLst>
  <dgm:cxnLst>
    <dgm:cxn modelId="{FFA2A558-0A28-4AC8-A14C-17B00D5D97E9}" type="presOf" srcId="{2EC03D2B-0F7B-45C4-A39E-9D761844E832}" destId="{C7008200-EE8B-4D53-886F-EA7403DCD56A}" srcOrd="1" destOrd="0" presId="urn:microsoft.com/office/officeart/2005/8/layout/vProcess5"/>
    <dgm:cxn modelId="{0640D32B-E03F-4464-85E1-07C79430BABF}" type="presOf" srcId="{ABC1EB72-4030-445B-B08B-080E81B6F751}" destId="{5BA463F3-E1F5-4502-8E1B-1D1B6F2FDA33}" srcOrd="0" destOrd="0" presId="urn:microsoft.com/office/officeart/2005/8/layout/vProcess5"/>
    <dgm:cxn modelId="{EC0CD374-C997-4DE1-B9C1-3945710DFE46}" type="presOf" srcId="{A787AD1F-39EC-42E1-ADE7-2032D3671D46}" destId="{F8D77281-07F2-4093-80B6-2F07B38A22E8}" srcOrd="0" destOrd="0" presId="urn:microsoft.com/office/officeart/2005/8/layout/vProcess5"/>
    <dgm:cxn modelId="{8FBFB9C6-61E9-49C5-A132-0EB7BE2D7765}" srcId="{C26D4172-6D0F-4B1D-83F1-176C0971A050}" destId="{2EC03D2B-0F7B-45C4-A39E-9D761844E832}" srcOrd="4" destOrd="0" parTransId="{AC55EDE0-4D9F-4C80-9C62-112332A97655}" sibTransId="{F7669E92-4869-4B1B-A2BF-D1AB50664B32}"/>
    <dgm:cxn modelId="{7B0EA76C-921D-4CEA-8E09-48C5329FFB58}" type="presOf" srcId="{4B0061D8-1619-43CF-8050-749B134BE603}" destId="{2FCD2269-CA9C-4CB9-ACFB-0F634B536037}" srcOrd="0" destOrd="0" presId="urn:microsoft.com/office/officeart/2005/8/layout/vProcess5"/>
    <dgm:cxn modelId="{A5E4EE25-4D01-4FF3-A4A4-0500F4BBFFE1}" srcId="{C26D4172-6D0F-4B1D-83F1-176C0971A050}" destId="{8722B308-66B8-44C6-B3F4-487813AB72AA}" srcOrd="2" destOrd="0" parTransId="{DFC656E8-9707-42DB-A7CA-1726B1D73920}" sibTransId="{4B0061D8-1619-43CF-8050-749B134BE603}"/>
    <dgm:cxn modelId="{1404215F-A204-4BB1-8B12-0EF1A16757DF}" srcId="{C26D4172-6D0F-4B1D-83F1-176C0971A050}" destId="{FF11D0A3-C5DA-4FE8-8DC9-09DCADAD232D}" srcOrd="0" destOrd="0" parTransId="{F7252009-CEC0-42BC-92AC-E079963F6C9E}" sibTransId="{A787AD1F-39EC-42E1-ADE7-2032D3671D46}"/>
    <dgm:cxn modelId="{45C0C210-0E8E-42C8-82BA-754EE54CE890}" type="presOf" srcId="{FF11D0A3-C5DA-4FE8-8DC9-09DCADAD232D}" destId="{F0CCDEED-5427-4E56-ADCB-01885CCD3DF3}" srcOrd="0" destOrd="0" presId="urn:microsoft.com/office/officeart/2005/8/layout/vProcess5"/>
    <dgm:cxn modelId="{ADD13397-B0FD-45B5-A289-5B9B028ECC8B}" type="presOf" srcId="{FF11D0A3-C5DA-4FE8-8DC9-09DCADAD232D}" destId="{9CD7F73A-61AE-4BB9-B7FA-CA92DCDC26F9}" srcOrd="1" destOrd="0" presId="urn:microsoft.com/office/officeart/2005/8/layout/vProcess5"/>
    <dgm:cxn modelId="{30F465E5-7FB7-45C1-8147-8F3437A0ECC5}" type="presOf" srcId="{2EC03D2B-0F7B-45C4-A39E-9D761844E832}" destId="{4092499E-732F-436F-A0AE-CA13AEF2F596}" srcOrd="0" destOrd="0" presId="urn:microsoft.com/office/officeart/2005/8/layout/vProcess5"/>
    <dgm:cxn modelId="{440E8C37-A9AB-4765-A4FD-B05F406D861F}" srcId="{C26D4172-6D0F-4B1D-83F1-176C0971A050}" destId="{B0AD6847-0417-4FC4-9864-F42DD0180202}" srcOrd="3" destOrd="0" parTransId="{F2DA4AFF-C69E-4540-928B-78C7534899B0}" sibTransId="{ABC1EB72-4030-445B-B08B-080E81B6F751}"/>
    <dgm:cxn modelId="{525870D0-2839-40DC-8B4D-381B73F1C897}" type="presOf" srcId="{8722B308-66B8-44C6-B3F4-487813AB72AA}" destId="{0AEEA208-F2A6-41E6-B32C-CF9A2F0716A9}" srcOrd="0" destOrd="0" presId="urn:microsoft.com/office/officeart/2005/8/layout/vProcess5"/>
    <dgm:cxn modelId="{F4F4B8FD-1AAE-4249-AF43-3D217D1E3C45}" type="presOf" srcId="{56492D8D-2498-46F7-9A2B-C809AB93CE39}" destId="{CFC20827-250A-4AD6-9C63-4D0C04FBBBE5}" srcOrd="0" destOrd="0" presId="urn:microsoft.com/office/officeart/2005/8/layout/vProcess5"/>
    <dgm:cxn modelId="{B77E9F65-8435-43E6-BB23-B4AD00CAFB36}" type="presOf" srcId="{B0AD6847-0417-4FC4-9864-F42DD0180202}" destId="{0F4ADA66-D8F2-4FD2-9D9B-2064EB92481F}" srcOrd="1" destOrd="0" presId="urn:microsoft.com/office/officeart/2005/8/layout/vProcess5"/>
    <dgm:cxn modelId="{74116463-46C7-49E3-AE98-9079FF59D3C0}" type="presOf" srcId="{56492D8D-2498-46F7-9A2B-C809AB93CE39}" destId="{5CC89D12-EFD6-4063-9998-760462787475}" srcOrd="1" destOrd="0" presId="urn:microsoft.com/office/officeart/2005/8/layout/vProcess5"/>
    <dgm:cxn modelId="{F3E834CC-8EB3-4223-8CBF-3DD8B7E8C245}" type="presOf" srcId="{B0AD6847-0417-4FC4-9864-F42DD0180202}" destId="{5A187EEF-BF4A-400F-BEA1-84DE7ED1EA1F}" srcOrd="0" destOrd="0" presId="urn:microsoft.com/office/officeart/2005/8/layout/vProcess5"/>
    <dgm:cxn modelId="{9801FB73-90CE-45EB-A7CF-82D298CF2FCF}" type="presOf" srcId="{91B53CA9-5D60-4B91-9483-336A9ACCB73B}" destId="{BEA2F5E5-F9F8-4B89-9F98-656244B91ED7}" srcOrd="0" destOrd="0" presId="urn:microsoft.com/office/officeart/2005/8/layout/vProcess5"/>
    <dgm:cxn modelId="{FC68AE87-EDAA-453D-AA50-A27DB5B0BC66}" type="presOf" srcId="{8722B308-66B8-44C6-B3F4-487813AB72AA}" destId="{D5865651-4D44-4020-AD92-B7DE34DA0F2D}" srcOrd="1" destOrd="0" presId="urn:microsoft.com/office/officeart/2005/8/layout/vProcess5"/>
    <dgm:cxn modelId="{F5B305AC-1387-4E97-BF51-3F11F00F7718}" srcId="{C26D4172-6D0F-4B1D-83F1-176C0971A050}" destId="{56492D8D-2498-46F7-9A2B-C809AB93CE39}" srcOrd="1" destOrd="0" parTransId="{8A0D0B6B-8732-4245-AF0E-D023D1862387}" sibTransId="{91B53CA9-5D60-4B91-9483-336A9ACCB73B}"/>
    <dgm:cxn modelId="{CDA29ADC-64AE-457D-80FA-0727ECAF0721}" type="presOf" srcId="{C26D4172-6D0F-4B1D-83F1-176C0971A050}" destId="{E503570E-92A4-4FFD-8C08-793E1709837B}" srcOrd="0" destOrd="0" presId="urn:microsoft.com/office/officeart/2005/8/layout/vProcess5"/>
    <dgm:cxn modelId="{A893FC6D-7FCF-4C5D-8FAC-16886B748B04}" type="presParOf" srcId="{E503570E-92A4-4FFD-8C08-793E1709837B}" destId="{F8ED69FB-BD55-4D37-A7DC-C313CDF4C443}" srcOrd="0" destOrd="0" presId="urn:microsoft.com/office/officeart/2005/8/layout/vProcess5"/>
    <dgm:cxn modelId="{BE8F5618-FD10-4DF2-B50E-84231F38CCFB}" type="presParOf" srcId="{E503570E-92A4-4FFD-8C08-793E1709837B}" destId="{F0CCDEED-5427-4E56-ADCB-01885CCD3DF3}" srcOrd="1" destOrd="0" presId="urn:microsoft.com/office/officeart/2005/8/layout/vProcess5"/>
    <dgm:cxn modelId="{2479ACFA-90EF-4529-880D-0AC755EE3CDD}" type="presParOf" srcId="{E503570E-92A4-4FFD-8C08-793E1709837B}" destId="{CFC20827-250A-4AD6-9C63-4D0C04FBBBE5}" srcOrd="2" destOrd="0" presId="urn:microsoft.com/office/officeart/2005/8/layout/vProcess5"/>
    <dgm:cxn modelId="{C50D6BCD-F588-4B3B-8CB3-9616CA6877DF}" type="presParOf" srcId="{E503570E-92A4-4FFD-8C08-793E1709837B}" destId="{0AEEA208-F2A6-41E6-B32C-CF9A2F0716A9}" srcOrd="3" destOrd="0" presId="urn:microsoft.com/office/officeart/2005/8/layout/vProcess5"/>
    <dgm:cxn modelId="{23D95241-5B0E-4199-9928-6F785FD3AEB3}" type="presParOf" srcId="{E503570E-92A4-4FFD-8C08-793E1709837B}" destId="{5A187EEF-BF4A-400F-BEA1-84DE7ED1EA1F}" srcOrd="4" destOrd="0" presId="urn:microsoft.com/office/officeart/2005/8/layout/vProcess5"/>
    <dgm:cxn modelId="{A674EA08-EAC2-4477-BC3A-06C0A4311250}" type="presParOf" srcId="{E503570E-92A4-4FFD-8C08-793E1709837B}" destId="{4092499E-732F-436F-A0AE-CA13AEF2F596}" srcOrd="5" destOrd="0" presId="urn:microsoft.com/office/officeart/2005/8/layout/vProcess5"/>
    <dgm:cxn modelId="{078DCE4B-03B2-4E1D-832E-B3C0337C23EF}" type="presParOf" srcId="{E503570E-92A4-4FFD-8C08-793E1709837B}" destId="{F8D77281-07F2-4093-80B6-2F07B38A22E8}" srcOrd="6" destOrd="0" presId="urn:microsoft.com/office/officeart/2005/8/layout/vProcess5"/>
    <dgm:cxn modelId="{C363016E-4614-4241-A4B5-8D4E40F12C07}" type="presParOf" srcId="{E503570E-92A4-4FFD-8C08-793E1709837B}" destId="{BEA2F5E5-F9F8-4B89-9F98-656244B91ED7}" srcOrd="7" destOrd="0" presId="urn:microsoft.com/office/officeart/2005/8/layout/vProcess5"/>
    <dgm:cxn modelId="{DB3D7B64-9BE3-402E-905A-7FB15A830D77}" type="presParOf" srcId="{E503570E-92A4-4FFD-8C08-793E1709837B}" destId="{2FCD2269-CA9C-4CB9-ACFB-0F634B536037}" srcOrd="8" destOrd="0" presId="urn:microsoft.com/office/officeart/2005/8/layout/vProcess5"/>
    <dgm:cxn modelId="{FA1D9FBE-0014-4A8A-AF7B-17E698D26BFC}" type="presParOf" srcId="{E503570E-92A4-4FFD-8C08-793E1709837B}" destId="{5BA463F3-E1F5-4502-8E1B-1D1B6F2FDA33}" srcOrd="9" destOrd="0" presId="urn:microsoft.com/office/officeart/2005/8/layout/vProcess5"/>
    <dgm:cxn modelId="{8F94DAF5-1350-479E-8C8A-E71CE9A33808}" type="presParOf" srcId="{E503570E-92A4-4FFD-8C08-793E1709837B}" destId="{9CD7F73A-61AE-4BB9-B7FA-CA92DCDC26F9}" srcOrd="10" destOrd="0" presId="urn:microsoft.com/office/officeart/2005/8/layout/vProcess5"/>
    <dgm:cxn modelId="{B7CFC047-A772-4C5B-AB7F-5DC2B0BAFFCF}" type="presParOf" srcId="{E503570E-92A4-4FFD-8C08-793E1709837B}" destId="{5CC89D12-EFD6-4063-9998-760462787475}" srcOrd="11" destOrd="0" presId="urn:microsoft.com/office/officeart/2005/8/layout/vProcess5"/>
    <dgm:cxn modelId="{C87BE307-C0D9-4BF2-8F29-60732C9AEA65}" type="presParOf" srcId="{E503570E-92A4-4FFD-8C08-793E1709837B}" destId="{D5865651-4D44-4020-AD92-B7DE34DA0F2D}" srcOrd="12" destOrd="0" presId="urn:microsoft.com/office/officeart/2005/8/layout/vProcess5"/>
    <dgm:cxn modelId="{FF42D9C3-F84C-4C6F-908E-664478C3F4E1}" type="presParOf" srcId="{E503570E-92A4-4FFD-8C08-793E1709837B}" destId="{0F4ADA66-D8F2-4FD2-9D9B-2064EB92481F}" srcOrd="13" destOrd="0" presId="urn:microsoft.com/office/officeart/2005/8/layout/vProcess5"/>
    <dgm:cxn modelId="{7AE3B354-BD48-4773-B8F2-B9237118056D}" type="presParOf" srcId="{E503570E-92A4-4FFD-8C08-793E1709837B}" destId="{C7008200-EE8B-4D53-886F-EA7403DCD56A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EFE736-2AA6-474C-90CE-48BBDAC4E6A7}">
      <dsp:nvSpPr>
        <dsp:cNvPr id="0" name=""/>
        <dsp:cNvSpPr/>
      </dsp:nvSpPr>
      <dsp:spPr>
        <a:xfrm rot="5400000">
          <a:off x="-185966" y="189497"/>
          <a:ext cx="1239777" cy="867844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kern="1200" dirty="0" smtClean="0"/>
            <a:t>1.</a:t>
          </a:r>
          <a:endParaRPr lang="bs-Latn-BA" sz="2400" kern="1200" dirty="0"/>
        </a:p>
      </dsp:txBody>
      <dsp:txXfrm rot="-5400000">
        <a:off x="1" y="437452"/>
        <a:ext cx="867844" cy="371933"/>
      </dsp:txXfrm>
    </dsp:sp>
    <dsp:sp modelId="{8F12DE19-3655-47FD-A173-8A525B41C2E1}">
      <dsp:nvSpPr>
        <dsp:cNvPr id="0" name=""/>
        <dsp:cNvSpPr/>
      </dsp:nvSpPr>
      <dsp:spPr>
        <a:xfrm rot="5400000">
          <a:off x="4145794" y="-3274419"/>
          <a:ext cx="805855" cy="736175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s-Latn-BA" sz="2400" kern="1200" dirty="0" smtClean="0"/>
            <a:t>povećana stabilnost na financijskim tržištima</a:t>
          </a:r>
          <a:endParaRPr lang="bs-Latn-BA" sz="2400" kern="1200" dirty="0"/>
        </a:p>
      </dsp:txBody>
      <dsp:txXfrm rot="-5400000">
        <a:off x="867845" y="42869"/>
        <a:ext cx="7322416" cy="727177"/>
      </dsp:txXfrm>
    </dsp:sp>
    <dsp:sp modelId="{8C050602-FEA4-4A41-9F6E-2B01C2F4A4D4}">
      <dsp:nvSpPr>
        <dsp:cNvPr id="0" name=""/>
        <dsp:cNvSpPr/>
      </dsp:nvSpPr>
      <dsp:spPr>
        <a:xfrm rot="5400000">
          <a:off x="-185966" y="1282538"/>
          <a:ext cx="1239777" cy="867844"/>
        </a:xfrm>
        <a:prstGeom prst="chevron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6425" cap="flat" cmpd="sng" algn="ctr">
          <a:solidFill>
            <a:schemeClr val="accent5">
              <a:hueOff val="-3311292"/>
              <a:satOff val="13270"/>
              <a:lumOff val="28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kern="1200" dirty="0" smtClean="0"/>
            <a:t>2.</a:t>
          </a:r>
          <a:endParaRPr lang="bs-Latn-BA" sz="2400" kern="1200" dirty="0"/>
        </a:p>
      </dsp:txBody>
      <dsp:txXfrm rot="-5400000">
        <a:off x="1" y="1530493"/>
        <a:ext cx="867844" cy="371933"/>
      </dsp:txXfrm>
    </dsp:sp>
    <dsp:sp modelId="{9E53CEA7-FB96-45A7-9A0B-5D7C299E632C}">
      <dsp:nvSpPr>
        <dsp:cNvPr id="0" name=""/>
        <dsp:cNvSpPr/>
      </dsp:nvSpPr>
      <dsp:spPr>
        <a:xfrm rot="5400000">
          <a:off x="4145794" y="-2181378"/>
          <a:ext cx="805855" cy="736175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5">
              <a:hueOff val="-3311292"/>
              <a:satOff val="13270"/>
              <a:lumOff val="28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s-Latn-BA" sz="2400" kern="1200" smtClean="0"/>
            <a:t>povećana zaštita novca poreznih obveznika</a:t>
          </a:r>
          <a:endParaRPr lang="bs-Latn-BA" sz="2400" kern="1200"/>
        </a:p>
      </dsp:txBody>
      <dsp:txXfrm rot="-5400000">
        <a:off x="867845" y="1135910"/>
        <a:ext cx="7322416" cy="727177"/>
      </dsp:txXfrm>
    </dsp:sp>
    <dsp:sp modelId="{50BA27A2-3588-4287-8935-78BB3751C8EC}">
      <dsp:nvSpPr>
        <dsp:cNvPr id="0" name=""/>
        <dsp:cNvSpPr/>
      </dsp:nvSpPr>
      <dsp:spPr>
        <a:xfrm rot="5400000">
          <a:off x="-185966" y="2375579"/>
          <a:ext cx="1239777" cy="867844"/>
        </a:xfrm>
        <a:prstGeom prst="chevron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6425" cap="flat" cmpd="sng" algn="ctr">
          <a:solidFill>
            <a:schemeClr val="accent5">
              <a:hueOff val="-6622584"/>
              <a:satOff val="26541"/>
              <a:lumOff val="57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kern="1200" dirty="0" smtClean="0"/>
            <a:t>3.</a:t>
          </a:r>
          <a:endParaRPr lang="bs-Latn-BA" sz="2400" kern="1200" dirty="0"/>
        </a:p>
      </dsp:txBody>
      <dsp:txXfrm rot="-5400000">
        <a:off x="1" y="2623534"/>
        <a:ext cx="867844" cy="371933"/>
      </dsp:txXfrm>
    </dsp:sp>
    <dsp:sp modelId="{4309E759-9163-4613-A10A-6F7FD7706218}">
      <dsp:nvSpPr>
        <dsp:cNvPr id="0" name=""/>
        <dsp:cNvSpPr/>
      </dsp:nvSpPr>
      <dsp:spPr>
        <a:xfrm rot="5400000">
          <a:off x="4145794" y="-1088336"/>
          <a:ext cx="805855" cy="736175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5">
              <a:hueOff val="-6622584"/>
              <a:satOff val="26541"/>
              <a:lumOff val="57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s-Latn-BA" sz="2400" kern="1200" dirty="0" smtClean="0"/>
            <a:t>povećana usklađenost pravila za kreditne institucije u svim državama članicama EU-a</a:t>
          </a:r>
          <a:endParaRPr lang="bs-Latn-BA" sz="2400" kern="1200" dirty="0"/>
        </a:p>
      </dsp:txBody>
      <dsp:txXfrm rot="-5400000">
        <a:off x="867845" y="2228952"/>
        <a:ext cx="7322416" cy="727177"/>
      </dsp:txXfrm>
    </dsp:sp>
    <dsp:sp modelId="{EB76186B-0B80-4D54-8BB4-97561B4219DA}">
      <dsp:nvSpPr>
        <dsp:cNvPr id="0" name=""/>
        <dsp:cNvSpPr/>
      </dsp:nvSpPr>
      <dsp:spPr>
        <a:xfrm rot="5400000">
          <a:off x="-185966" y="3468621"/>
          <a:ext cx="1239777" cy="867844"/>
        </a:xfrm>
        <a:prstGeom prst="chevron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64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kern="1200" dirty="0" smtClean="0"/>
            <a:t>4.</a:t>
          </a:r>
          <a:endParaRPr lang="bs-Latn-BA" sz="2400" kern="1200" dirty="0"/>
        </a:p>
      </dsp:txBody>
      <dsp:txXfrm rot="-5400000">
        <a:off x="1" y="3716576"/>
        <a:ext cx="867844" cy="371933"/>
      </dsp:txXfrm>
    </dsp:sp>
    <dsp:sp modelId="{EAE9E11F-8E87-4DAC-B90C-C93304E65BB5}">
      <dsp:nvSpPr>
        <dsp:cNvPr id="0" name=""/>
        <dsp:cNvSpPr/>
      </dsp:nvSpPr>
      <dsp:spPr>
        <a:xfrm rot="5400000">
          <a:off x="4145794" y="4704"/>
          <a:ext cx="805855" cy="736175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s-Latn-BA" sz="2400" kern="1200" dirty="0" smtClean="0"/>
            <a:t>smanjeno narušavanje tržišnog natjecanja među bankama</a:t>
          </a:r>
          <a:endParaRPr lang="bs-Latn-BA" sz="2400" kern="1200" dirty="0"/>
        </a:p>
      </dsp:txBody>
      <dsp:txXfrm rot="-5400000">
        <a:off x="867845" y="3321993"/>
        <a:ext cx="7322416" cy="72717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CCDEED-5427-4E56-ADCB-01885CCD3DF3}">
      <dsp:nvSpPr>
        <dsp:cNvPr id="0" name=""/>
        <dsp:cNvSpPr/>
      </dsp:nvSpPr>
      <dsp:spPr>
        <a:xfrm>
          <a:off x="0" y="0"/>
          <a:ext cx="6320862" cy="7543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1900" kern="1200" dirty="0" smtClean="0"/>
            <a:t>razvoj jedinstvenog pravilnika i doprinos uspostavi visokokvalitetnih nadzornih standarda </a:t>
          </a:r>
          <a:endParaRPr lang="bs-Latn-BA" sz="1900" kern="1200" dirty="0"/>
        </a:p>
      </dsp:txBody>
      <dsp:txXfrm>
        <a:off x="22095" y="22095"/>
        <a:ext cx="5418564" cy="710190"/>
      </dsp:txXfrm>
    </dsp:sp>
    <dsp:sp modelId="{CFC20827-250A-4AD6-9C63-4D0C04FBBBE5}">
      <dsp:nvSpPr>
        <dsp:cNvPr id="0" name=""/>
        <dsp:cNvSpPr/>
      </dsp:nvSpPr>
      <dsp:spPr>
        <a:xfrm>
          <a:off x="472012" y="859155"/>
          <a:ext cx="6320862" cy="7543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1170380"/>
                <a:satOff val="-1460"/>
                <a:lumOff val="343"/>
                <a:alphaOff val="0"/>
                <a:shade val="70000"/>
                <a:satMod val="150000"/>
              </a:schemeClr>
            </a:gs>
            <a:gs pos="34000">
              <a:schemeClr val="accent2">
                <a:hueOff val="1170380"/>
                <a:satOff val="-1460"/>
                <a:lumOff val="343"/>
                <a:alphaOff val="0"/>
                <a:shade val="70000"/>
                <a:satMod val="140000"/>
              </a:schemeClr>
            </a:gs>
            <a:gs pos="70000">
              <a:schemeClr val="accent2">
                <a:hueOff val="1170380"/>
                <a:satOff val="-1460"/>
                <a:lumOff val="343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2">
                <a:hueOff val="1170380"/>
                <a:satOff val="-1460"/>
                <a:lumOff val="343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1900" kern="1200" dirty="0" smtClean="0"/>
            <a:t>doprinos dosljednoj primjeni pravno obvezujućih akata Unije,</a:t>
          </a:r>
          <a:endParaRPr lang="bs-Latn-BA" sz="1900" kern="1200" dirty="0"/>
        </a:p>
      </dsp:txBody>
      <dsp:txXfrm>
        <a:off x="494107" y="881250"/>
        <a:ext cx="5314312" cy="710189"/>
      </dsp:txXfrm>
    </dsp:sp>
    <dsp:sp modelId="{0AEEA208-F2A6-41E6-B32C-CF9A2F0716A9}">
      <dsp:nvSpPr>
        <dsp:cNvPr id="0" name=""/>
        <dsp:cNvSpPr/>
      </dsp:nvSpPr>
      <dsp:spPr>
        <a:xfrm>
          <a:off x="944024" y="1718310"/>
          <a:ext cx="6320862" cy="7543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70000"/>
                <a:satMod val="150000"/>
              </a:schemeClr>
            </a:gs>
            <a:gs pos="34000">
              <a:schemeClr val="accent2">
                <a:hueOff val="2340759"/>
                <a:satOff val="-2919"/>
                <a:lumOff val="686"/>
                <a:alphaOff val="0"/>
                <a:shade val="70000"/>
                <a:satMod val="140000"/>
              </a:schemeClr>
            </a:gs>
            <a:gs pos="70000">
              <a:schemeClr val="accent2">
                <a:hueOff val="2340759"/>
                <a:satOff val="-2919"/>
                <a:lumOff val="686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1900" kern="1200" dirty="0" smtClean="0"/>
            <a:t>poticanje zaštite deponenata i ulagatelja</a:t>
          </a:r>
          <a:endParaRPr lang="bs-Latn-BA" sz="1900" kern="1200" dirty="0"/>
        </a:p>
      </dsp:txBody>
      <dsp:txXfrm>
        <a:off x="966119" y="1740405"/>
        <a:ext cx="5314312" cy="710189"/>
      </dsp:txXfrm>
    </dsp:sp>
    <dsp:sp modelId="{5A187EEF-BF4A-400F-BEA1-84DE7ED1EA1F}">
      <dsp:nvSpPr>
        <dsp:cNvPr id="0" name=""/>
        <dsp:cNvSpPr/>
      </dsp:nvSpPr>
      <dsp:spPr>
        <a:xfrm>
          <a:off x="1416037" y="2577465"/>
          <a:ext cx="6320862" cy="7543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3511139"/>
                <a:satOff val="-4379"/>
                <a:lumOff val="1030"/>
                <a:alphaOff val="0"/>
                <a:shade val="70000"/>
                <a:satMod val="150000"/>
              </a:schemeClr>
            </a:gs>
            <a:gs pos="34000">
              <a:schemeClr val="accent2">
                <a:hueOff val="3511139"/>
                <a:satOff val="-4379"/>
                <a:lumOff val="1030"/>
                <a:alphaOff val="0"/>
                <a:shade val="70000"/>
                <a:satMod val="140000"/>
              </a:schemeClr>
            </a:gs>
            <a:gs pos="70000">
              <a:schemeClr val="accent2">
                <a:hueOff val="3511139"/>
                <a:satOff val="-4379"/>
                <a:lumOff val="103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2">
                <a:hueOff val="3511139"/>
                <a:satOff val="-4379"/>
                <a:lumOff val="103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1900" kern="1200" dirty="0" smtClean="0"/>
            <a:t>poticanje i olakšavanje delegiranja zadaća </a:t>
          </a:r>
          <a:endParaRPr lang="bs-Latn-BA" sz="1900" kern="1200" dirty="0"/>
        </a:p>
      </dsp:txBody>
      <dsp:txXfrm>
        <a:off x="1438132" y="2599560"/>
        <a:ext cx="5314312" cy="710190"/>
      </dsp:txXfrm>
    </dsp:sp>
    <dsp:sp modelId="{4092499E-732F-436F-A0AE-CA13AEF2F596}">
      <dsp:nvSpPr>
        <dsp:cNvPr id="0" name=""/>
        <dsp:cNvSpPr/>
      </dsp:nvSpPr>
      <dsp:spPr>
        <a:xfrm>
          <a:off x="1888049" y="3436620"/>
          <a:ext cx="6320862" cy="754380"/>
        </a:xfrm>
        <a:prstGeom prst="roundRect">
          <a:avLst>
            <a:gd name="adj" fmla="val 10000"/>
          </a:avLst>
        </a:prstGeom>
        <a:solidFill>
          <a:srgbClr val="20A6C6"/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1900" kern="1200" dirty="0" smtClean="0"/>
            <a:t>odgovornosti među nadležnim tijelima</a:t>
          </a:r>
          <a:endParaRPr lang="bs-Latn-BA" sz="1900" kern="1200" dirty="0"/>
        </a:p>
      </dsp:txBody>
      <dsp:txXfrm>
        <a:off x="1910144" y="3458715"/>
        <a:ext cx="5314312" cy="710189"/>
      </dsp:txXfrm>
    </dsp:sp>
    <dsp:sp modelId="{F8D77281-07F2-4093-80B6-2F07B38A22E8}">
      <dsp:nvSpPr>
        <dsp:cNvPr id="0" name=""/>
        <dsp:cNvSpPr/>
      </dsp:nvSpPr>
      <dsp:spPr>
        <a:xfrm>
          <a:off x="5830515" y="551116"/>
          <a:ext cx="490347" cy="49034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s-Latn-BA" sz="2200" kern="1200"/>
        </a:p>
      </dsp:txBody>
      <dsp:txXfrm>
        <a:off x="5940843" y="551116"/>
        <a:ext cx="269691" cy="368986"/>
      </dsp:txXfrm>
    </dsp:sp>
    <dsp:sp modelId="{BEA2F5E5-F9F8-4B89-9F98-656244B91ED7}">
      <dsp:nvSpPr>
        <dsp:cNvPr id="0" name=""/>
        <dsp:cNvSpPr/>
      </dsp:nvSpPr>
      <dsp:spPr>
        <a:xfrm>
          <a:off x="6302527" y="1410271"/>
          <a:ext cx="490347" cy="49034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1675274"/>
            <a:satOff val="-1459"/>
            <a:lumOff val="-2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1675274"/>
              <a:satOff val="-1459"/>
              <a:lumOff val="-2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s-Latn-BA" sz="2200" kern="1200"/>
        </a:p>
      </dsp:txBody>
      <dsp:txXfrm>
        <a:off x="6412855" y="1410271"/>
        <a:ext cx="269691" cy="368986"/>
      </dsp:txXfrm>
    </dsp:sp>
    <dsp:sp modelId="{2FCD2269-CA9C-4CB9-ACFB-0F634B536037}">
      <dsp:nvSpPr>
        <dsp:cNvPr id="0" name=""/>
        <dsp:cNvSpPr/>
      </dsp:nvSpPr>
      <dsp:spPr>
        <a:xfrm>
          <a:off x="6774540" y="2256853"/>
          <a:ext cx="490347" cy="49034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3350547"/>
            <a:satOff val="-2919"/>
            <a:lumOff val="-4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3350547"/>
              <a:satOff val="-2919"/>
              <a:lumOff val="-4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s-Latn-BA" sz="2200" kern="1200"/>
        </a:p>
      </dsp:txBody>
      <dsp:txXfrm>
        <a:off x="6884868" y="2256853"/>
        <a:ext cx="269691" cy="368986"/>
      </dsp:txXfrm>
    </dsp:sp>
    <dsp:sp modelId="{5BA463F3-E1F5-4502-8E1B-1D1B6F2FDA33}">
      <dsp:nvSpPr>
        <dsp:cNvPr id="0" name=""/>
        <dsp:cNvSpPr/>
      </dsp:nvSpPr>
      <dsp:spPr>
        <a:xfrm>
          <a:off x="7246552" y="3124390"/>
          <a:ext cx="490347" cy="49034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5025821"/>
            <a:satOff val="-4378"/>
            <a:lumOff val="-6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s-Latn-BA" sz="2200" kern="1200"/>
        </a:p>
      </dsp:txBody>
      <dsp:txXfrm>
        <a:off x="7356880" y="3124390"/>
        <a:ext cx="269691" cy="3689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s-Latn-B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7206C3-E4EF-4A3D-A8B3-878EBFADE5E4}" type="datetimeFigureOut">
              <a:rPr lang="bs-Latn-BA" smtClean="0"/>
              <a:pPr/>
              <a:t>23.11.2016</a:t>
            </a:fld>
            <a:endParaRPr lang="bs-Latn-B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s-Latn-B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s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50FD3F-B18D-4822-AA3C-7A6C95B5DD70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3035355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863A0D14-0269-4F2C-A0EB-87961D482C9F}" type="slidenum">
              <a:rPr lang="en-US" sz="1200" smtClean="0">
                <a:solidFill>
                  <a:srgbClr val="000000"/>
                </a:solidFill>
              </a:rPr>
              <a:pPr/>
              <a:t>2</a:t>
            </a:fld>
            <a:endParaRPr lang="en-US" sz="1200" smtClean="0">
              <a:solidFill>
                <a:srgbClr val="000000"/>
              </a:solidFill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x-non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CCAD82-1D3D-4CFE-AC9C-321B7994707D}" type="datetime1">
              <a:rPr lang="zh-CN" altLang="en-US" smtClean="0"/>
              <a:pPr/>
              <a:t>2016/11/23</a:t>
            </a:fld>
            <a:endParaRPr lang="fr-CA" altLang="zh-CN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 altLang="zh-CN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847061-F9D1-42D5-BCFB-12BFA646ACD6}" type="slidenum">
              <a:rPr lang="fr-CA" altLang="zh-CN"/>
              <a:pPr/>
              <a:t>‹#›</a:t>
            </a:fld>
            <a:endParaRPr lang="fr-CA" altLang="zh-CN"/>
          </a:p>
        </p:txBody>
      </p:sp>
    </p:spTree>
    <p:extLst>
      <p:ext uri="{BB962C8B-B14F-4D97-AF65-F5344CB8AC3E}">
        <p14:creationId xmlns:p14="http://schemas.microsoft.com/office/powerpoint/2010/main" val="920527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EF8C01D-304D-4E62-9229-6A08789F395C}" type="datetime1">
              <a:rPr lang="zh-CN" altLang="en-US" smtClean="0"/>
              <a:pPr/>
              <a:t>2016/11/23</a:t>
            </a:fld>
            <a:endParaRPr lang="fr-CA" altLang="zh-CN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 altLang="zh-CN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75B615-774B-4030-9EB4-6D9D017815E1}" type="slidenum">
              <a:rPr lang="fr-CA" altLang="zh-CN"/>
              <a:pPr/>
              <a:t>‹#›</a:t>
            </a:fld>
            <a:endParaRPr lang="fr-CA" altLang="zh-CN"/>
          </a:p>
        </p:txBody>
      </p:sp>
    </p:spTree>
    <p:extLst>
      <p:ext uri="{BB962C8B-B14F-4D97-AF65-F5344CB8AC3E}">
        <p14:creationId xmlns:p14="http://schemas.microsoft.com/office/powerpoint/2010/main" val="223097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88538C4-94A7-4608-A765-B480ED93EBB5}" type="datetime1">
              <a:rPr lang="zh-CN" altLang="en-US" smtClean="0"/>
              <a:pPr/>
              <a:t>2016/11/23</a:t>
            </a:fld>
            <a:endParaRPr lang="fr-CA" altLang="zh-CN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 altLang="zh-CN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A440DC-72CD-44E7-8EEC-96D34F2F36FD}" type="slidenum">
              <a:rPr lang="fr-CA" altLang="zh-CN"/>
              <a:pPr/>
              <a:t>‹#›</a:t>
            </a:fld>
            <a:endParaRPr lang="fr-CA" altLang="zh-CN"/>
          </a:p>
        </p:txBody>
      </p:sp>
    </p:spTree>
    <p:extLst>
      <p:ext uri="{BB962C8B-B14F-4D97-AF65-F5344CB8AC3E}">
        <p14:creationId xmlns:p14="http://schemas.microsoft.com/office/powerpoint/2010/main" val="32498487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 altLang="zh-CN" noProof="0" smtClean="0"/>
              <a:t>Click icon to add table</a:t>
            </a:r>
            <a:endParaRPr lang="zh-CN" altLang="en-US" noProof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365152E-F966-4105-B826-5D817872B90D}" type="datetime1">
              <a:rPr lang="zh-CN" altLang="en-US" smtClean="0"/>
              <a:pPr/>
              <a:t>2016/11/23</a:t>
            </a:fld>
            <a:endParaRPr lang="fr-CA" altLang="zh-CN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 altLang="zh-CN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32C20C-4CAA-4C4B-A6F0-C9433FB7314E}" type="slidenum">
              <a:rPr lang="fr-CA" altLang="zh-CN"/>
              <a:pPr/>
              <a:t>‹#›</a:t>
            </a:fld>
            <a:endParaRPr lang="fr-CA" altLang="zh-CN"/>
          </a:p>
        </p:txBody>
      </p:sp>
    </p:spTree>
    <p:extLst>
      <p:ext uri="{BB962C8B-B14F-4D97-AF65-F5344CB8AC3E}">
        <p14:creationId xmlns:p14="http://schemas.microsoft.com/office/powerpoint/2010/main" val="1134123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8A014DF-1D40-4681-9F47-E4AB03F2B8E6}" type="datetime1">
              <a:rPr lang="zh-CN" altLang="en-US" smtClean="0"/>
              <a:pPr/>
              <a:t>2016/11/23</a:t>
            </a:fld>
            <a:endParaRPr lang="fr-CA" altLang="zh-CN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 altLang="zh-CN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94A6A4-B7A4-44FE-825A-3FE50E0EF2EA}" type="slidenum">
              <a:rPr lang="fr-CA" altLang="zh-CN"/>
              <a:pPr/>
              <a:t>‹#›</a:t>
            </a:fld>
            <a:endParaRPr lang="fr-CA" altLang="zh-CN"/>
          </a:p>
        </p:txBody>
      </p:sp>
    </p:spTree>
    <p:extLst>
      <p:ext uri="{BB962C8B-B14F-4D97-AF65-F5344CB8AC3E}">
        <p14:creationId xmlns:p14="http://schemas.microsoft.com/office/powerpoint/2010/main" val="2446900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2C7F52-5084-4C86-8514-23F8E0FFA969}" type="datetime1">
              <a:rPr lang="zh-CN" altLang="en-US" smtClean="0"/>
              <a:pPr/>
              <a:t>2016/11/23</a:t>
            </a:fld>
            <a:endParaRPr lang="fr-CA" altLang="zh-CN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 altLang="zh-CN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9BA1A6-025C-418C-9EA5-F0149009AEBB}" type="slidenum">
              <a:rPr lang="fr-CA" altLang="zh-CN"/>
              <a:pPr/>
              <a:t>‹#›</a:t>
            </a:fld>
            <a:endParaRPr lang="fr-CA" altLang="zh-CN"/>
          </a:p>
        </p:txBody>
      </p:sp>
    </p:spTree>
    <p:extLst>
      <p:ext uri="{BB962C8B-B14F-4D97-AF65-F5344CB8AC3E}">
        <p14:creationId xmlns:p14="http://schemas.microsoft.com/office/powerpoint/2010/main" val="3616148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fr-CA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C34ED3A-1952-48E0-A5CB-3A523A5BABBA}" type="datetime1">
              <a:rPr lang="zh-CN" altLang="en-US" smtClean="0"/>
              <a:pPr/>
              <a:t>2016/11/23</a:t>
            </a:fld>
            <a:endParaRPr lang="fr-CA" altLang="zh-CN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 altLang="zh-CN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DCCF87-7C67-462D-9183-F6B5A40B16A7}" type="slidenum">
              <a:rPr lang="fr-CA" altLang="zh-CN"/>
              <a:pPr/>
              <a:t>‹#›</a:t>
            </a:fld>
            <a:endParaRPr lang="fr-CA" altLang="zh-CN"/>
          </a:p>
        </p:txBody>
      </p:sp>
    </p:spTree>
    <p:extLst>
      <p:ext uri="{BB962C8B-B14F-4D97-AF65-F5344CB8AC3E}">
        <p14:creationId xmlns:p14="http://schemas.microsoft.com/office/powerpoint/2010/main" val="2665218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fr-CA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8C5EEB-97BD-41E0-B392-1D5E8EA7EB81}" type="datetime1">
              <a:rPr lang="zh-CN" altLang="en-US" smtClean="0"/>
              <a:pPr/>
              <a:t>2016/11/23</a:t>
            </a:fld>
            <a:endParaRPr lang="fr-CA" altLang="zh-CN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 altLang="zh-CN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8ADAA6-60F7-4D3C-8603-C0E604394411}" type="slidenum">
              <a:rPr lang="fr-CA" altLang="zh-CN"/>
              <a:pPr/>
              <a:t>‹#›</a:t>
            </a:fld>
            <a:endParaRPr lang="fr-CA" altLang="zh-CN"/>
          </a:p>
        </p:txBody>
      </p:sp>
    </p:spTree>
    <p:extLst>
      <p:ext uri="{BB962C8B-B14F-4D97-AF65-F5344CB8AC3E}">
        <p14:creationId xmlns:p14="http://schemas.microsoft.com/office/powerpoint/2010/main" val="2456657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fr-CA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7FE68E2-6911-4B14-A155-1D4E9086F073}" type="datetime1">
              <a:rPr lang="zh-CN" altLang="en-US" smtClean="0"/>
              <a:pPr/>
              <a:t>2016/11/23</a:t>
            </a:fld>
            <a:endParaRPr lang="fr-CA" altLang="zh-CN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 altLang="zh-CN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2F865D-1E84-4849-A914-3A03D7D23795}" type="slidenum">
              <a:rPr lang="fr-CA" altLang="zh-CN"/>
              <a:pPr/>
              <a:t>‹#›</a:t>
            </a:fld>
            <a:endParaRPr lang="fr-CA" altLang="zh-CN"/>
          </a:p>
        </p:txBody>
      </p:sp>
    </p:spTree>
    <p:extLst>
      <p:ext uri="{BB962C8B-B14F-4D97-AF65-F5344CB8AC3E}">
        <p14:creationId xmlns:p14="http://schemas.microsoft.com/office/powerpoint/2010/main" val="2095261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D5BE329-7C28-43FB-B4E2-CA6EED6817F0}" type="datetime1">
              <a:rPr lang="zh-CN" altLang="en-US" smtClean="0"/>
              <a:pPr/>
              <a:t>2016/11/23</a:t>
            </a:fld>
            <a:endParaRPr lang="fr-CA" altLang="zh-CN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 altLang="zh-CN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D1B682-86B9-4FFD-80BE-1D1D258EC211}" type="slidenum">
              <a:rPr lang="fr-CA" altLang="zh-CN"/>
              <a:pPr/>
              <a:t>‹#›</a:t>
            </a:fld>
            <a:endParaRPr lang="fr-CA" altLang="zh-CN"/>
          </a:p>
        </p:txBody>
      </p:sp>
    </p:spTree>
    <p:extLst>
      <p:ext uri="{BB962C8B-B14F-4D97-AF65-F5344CB8AC3E}">
        <p14:creationId xmlns:p14="http://schemas.microsoft.com/office/powerpoint/2010/main" val="1018921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12A287B-914E-4424-A50D-826D3E12FC49}" type="datetime1">
              <a:rPr lang="zh-CN" altLang="en-US" smtClean="0"/>
              <a:pPr/>
              <a:t>2016/11/23</a:t>
            </a:fld>
            <a:endParaRPr lang="fr-CA" altLang="zh-CN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 altLang="zh-CN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22325A-72AE-447B-9D58-07701F8681E7}" type="slidenum">
              <a:rPr lang="fr-CA" altLang="zh-CN"/>
              <a:pPr/>
              <a:t>‹#›</a:t>
            </a:fld>
            <a:endParaRPr lang="fr-CA" altLang="zh-CN"/>
          </a:p>
        </p:txBody>
      </p:sp>
    </p:spTree>
    <p:extLst>
      <p:ext uri="{BB962C8B-B14F-4D97-AF65-F5344CB8AC3E}">
        <p14:creationId xmlns:p14="http://schemas.microsoft.com/office/powerpoint/2010/main" val="1702688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altLang="zh-CN" noProof="0" smtClean="0"/>
              <a:t>Click icon to add picture</a:t>
            </a:r>
            <a:endParaRPr lang="fr-CA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D39E412-E12F-4C42-88D6-07929CF1E5B9}" type="datetime1">
              <a:rPr lang="zh-CN" altLang="en-US" smtClean="0"/>
              <a:pPr/>
              <a:t>2016/11/23</a:t>
            </a:fld>
            <a:endParaRPr lang="fr-CA" altLang="zh-CN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 altLang="zh-CN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C5BE83-FE91-40D4-B32F-852C3D2EEF7C}" type="slidenum">
              <a:rPr lang="fr-CA" altLang="zh-CN"/>
              <a:pPr/>
              <a:t>‹#›</a:t>
            </a:fld>
            <a:endParaRPr lang="fr-CA" altLang="zh-CN"/>
          </a:p>
        </p:txBody>
      </p:sp>
    </p:spTree>
    <p:extLst>
      <p:ext uri="{BB962C8B-B14F-4D97-AF65-F5344CB8AC3E}">
        <p14:creationId xmlns:p14="http://schemas.microsoft.com/office/powerpoint/2010/main" val="2074542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zh-CN" smtClean="0"/>
              <a:t>Cliquez pour modifier le style du titre</a:t>
            </a:r>
            <a:endParaRPr lang="fr-CA" altLang="zh-CN" smtClean="0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zh-CN" smtClean="0"/>
              <a:t>Cliquez pour modifier les styles du texte du masque</a:t>
            </a:r>
          </a:p>
          <a:p>
            <a:pPr lvl="1"/>
            <a:r>
              <a:rPr lang="fr-FR" altLang="zh-CN" smtClean="0"/>
              <a:t>Deuxième niveau</a:t>
            </a:r>
          </a:p>
          <a:p>
            <a:pPr lvl="2"/>
            <a:r>
              <a:rPr lang="fr-FR" altLang="zh-CN" smtClean="0"/>
              <a:t>Troisième niveau</a:t>
            </a:r>
          </a:p>
          <a:p>
            <a:pPr lvl="3"/>
            <a:r>
              <a:rPr lang="fr-FR" altLang="zh-CN" smtClean="0"/>
              <a:t>Quatrième niveau</a:t>
            </a:r>
          </a:p>
          <a:p>
            <a:pPr lvl="4"/>
            <a:r>
              <a:rPr lang="fr-FR" altLang="zh-CN" smtClean="0"/>
              <a:t>Cinquième niveau</a:t>
            </a:r>
            <a:endParaRPr lang="fr-CA" altLang="zh-CN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5CC8FADA-8BD0-4005-B954-3173940FBA3F}" type="datetime1">
              <a:rPr lang="zh-CN" altLang="en-US" smtClean="0"/>
              <a:pPr/>
              <a:t>2016/11/23</a:t>
            </a:fld>
            <a:endParaRPr lang="fr-CA" altLang="zh-CN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fr-CA" altLang="zh-CN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388C6C4A-F550-456C-859A-A53D3F150C56}" type="slidenum">
              <a:rPr lang="fr-CA" altLang="zh-CN"/>
              <a:pPr/>
              <a:t>‹#›</a:t>
            </a:fld>
            <a:endParaRPr lang="fr-CA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re 1"/>
          <p:cNvSpPr>
            <a:spLocks noGrp="1"/>
          </p:cNvSpPr>
          <p:nvPr>
            <p:ph type="ctrTitle"/>
          </p:nvPr>
        </p:nvSpPr>
        <p:spPr>
          <a:xfrm>
            <a:off x="2915816" y="2564904"/>
            <a:ext cx="6083027" cy="871537"/>
          </a:xfrm>
        </p:spPr>
        <p:txBody>
          <a:bodyPr/>
          <a:lstStyle/>
          <a:p>
            <a:r>
              <a:rPr lang="bs-Latn-BA" altLang="zh-CN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Bankarska unija</a:t>
            </a:r>
            <a:endParaRPr lang="fr-CA" altLang="zh-CN" sz="32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79512" y="4929198"/>
            <a:ext cx="8350696" cy="1770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hr-HR" sz="2000" b="1" dirty="0" smtClean="0"/>
              <a:t>						STUDENTI</a:t>
            </a:r>
            <a:r>
              <a:rPr lang="bs-Latn-BA" sz="2000" b="1" dirty="0" smtClean="0"/>
              <a:t>:</a:t>
            </a:r>
          </a:p>
          <a:p>
            <a:pPr algn="l"/>
            <a:r>
              <a:rPr lang="bs-Latn-BA" sz="2000" b="1" dirty="0" smtClean="0"/>
              <a:t>						Naima Efendić</a:t>
            </a:r>
          </a:p>
          <a:p>
            <a:pPr algn="l"/>
            <a:r>
              <a:rPr lang="bs-Latn-BA" sz="2000" b="1" dirty="0" smtClean="0"/>
              <a:t>Prof. </a:t>
            </a:r>
            <a:r>
              <a:rPr lang="bs-Latn-BA" sz="2000" b="1" smtClean="0"/>
              <a:t>dr </a:t>
            </a:r>
            <a:r>
              <a:rPr lang="bs-Latn-BA" sz="2000" b="1" smtClean="0"/>
              <a:t>Kristijan </a:t>
            </a:r>
            <a:r>
              <a:rPr lang="bs-Latn-BA" sz="2000" b="1" dirty="0" smtClean="0"/>
              <a:t>Ristić 				Ljubinka Škrba</a:t>
            </a:r>
          </a:p>
          <a:p>
            <a:pPr algn="l"/>
            <a:r>
              <a:rPr lang="bs-Latn-BA" sz="2000" b="1" dirty="0" smtClean="0"/>
              <a:t>						Albisa Haj Hamdo</a:t>
            </a:r>
          </a:p>
          <a:p>
            <a:pPr algn="l"/>
            <a:r>
              <a:rPr lang="bs-Latn-BA" sz="2000" b="1" dirty="0" smtClean="0"/>
              <a:t>						Amina Karić</a:t>
            </a:r>
            <a:r>
              <a:rPr lang="bs-Latn-BA" sz="2000" dirty="0" smtClean="0"/>
              <a:t>                                                              </a:t>
            </a:r>
            <a:br>
              <a:rPr lang="bs-Latn-BA" sz="2000" dirty="0" smtClean="0"/>
            </a:br>
            <a:endParaRPr lang="bs-Latn-BA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47061-F9D1-42D5-BCFB-12BFA646ACD6}" type="slidenum">
              <a:rPr lang="fr-CA" altLang="zh-CN" smtClean="0"/>
              <a:pPr/>
              <a:t>1</a:t>
            </a:fld>
            <a:endParaRPr lang="fr-CA" altLang="zh-CN"/>
          </a:p>
        </p:txBody>
      </p:sp>
      <p:pic>
        <p:nvPicPr>
          <p:cNvPr id="7" name="Picture 6" descr="C:\Users\vilic.s\Desktop\LOGO, Slika, UPS.png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</a:blip>
          <a:srcRect/>
          <a:stretch>
            <a:fillRect/>
          </a:stretch>
        </p:blipFill>
        <p:spPr bwMode="auto">
          <a:xfrm>
            <a:off x="3000364" y="357166"/>
            <a:ext cx="3143272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2143108" y="1428736"/>
            <a:ext cx="522662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FAKULTET ZA POSLOVNE I FINANSIJSKE STUDIJE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404664"/>
            <a:ext cx="7571184" cy="1143000"/>
          </a:xfrm>
        </p:spPr>
        <p:txBody>
          <a:bodyPr/>
          <a:lstStyle/>
          <a:p>
            <a:pPr algn="r"/>
            <a:r>
              <a:rPr lang="bs-Latn-BA" sz="2400" b="1" dirty="0">
                <a:solidFill>
                  <a:schemeClr val="bg1"/>
                </a:solidFill>
              </a:rPr>
              <a:t>Kako se bankarskom unijom stvara sigurniji bankarski sektor u europodručju?</a:t>
            </a:r>
            <a:r>
              <a:rPr lang="bs-Latn-BA" dirty="0">
                <a:solidFill>
                  <a:schemeClr val="bg1"/>
                </a:solidFill>
              </a:rPr>
              <a:t/>
            </a:r>
            <a:br>
              <a:rPr lang="bs-Latn-BA" dirty="0">
                <a:solidFill>
                  <a:schemeClr val="bg1"/>
                </a:solidFill>
              </a:rPr>
            </a:br>
            <a:endParaRPr lang="bs-Latn-BA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4A6A4-B7A4-44FE-825A-3FE50E0EF2EA}" type="slidenum">
              <a:rPr lang="fr-CA" altLang="zh-CN" smtClean="0"/>
              <a:pPr/>
              <a:t>10</a:t>
            </a:fld>
            <a:endParaRPr lang="fr-CA" altLang="zh-CN"/>
          </a:p>
        </p:txBody>
      </p:sp>
      <p:pic>
        <p:nvPicPr>
          <p:cNvPr id="5" name="Picture 4" descr="http://europa.eu/rapid/exploit/2014/04/MEMO/HR/m14_294.hri/Pictures/10000000000005660000028B06B9E65B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072322"/>
            <a:ext cx="7632848" cy="34449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61589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692696"/>
            <a:ext cx="7315200" cy="715962"/>
          </a:xfrm>
        </p:spPr>
        <p:txBody>
          <a:bodyPr/>
          <a:lstStyle/>
          <a:p>
            <a:pPr lvl="0" algn="r"/>
            <a:r>
              <a:rPr lang="de-DE" sz="3200" b="1" dirty="0">
                <a:solidFill>
                  <a:schemeClr val="bg1"/>
                </a:solidFill>
              </a:rPr>
              <a:t>3</a:t>
            </a:r>
            <a:r>
              <a:rPr lang="bs-Latn-BA" sz="3200" b="1" dirty="0" smtClean="0">
                <a:solidFill>
                  <a:schemeClr val="bg1"/>
                </a:solidFill>
              </a:rPr>
              <a:t>. Nadzor </a:t>
            </a:r>
            <a:r>
              <a:rPr lang="bs-Latn-BA" sz="3200" b="1" dirty="0">
                <a:solidFill>
                  <a:schemeClr val="bg1"/>
                </a:solidFill>
              </a:rPr>
              <a:t>nad bankama </a:t>
            </a:r>
            <a:br>
              <a:rPr lang="bs-Latn-BA" sz="3200" b="1" dirty="0">
                <a:solidFill>
                  <a:schemeClr val="bg1"/>
                </a:solidFill>
              </a:rPr>
            </a:br>
            <a:endParaRPr lang="bs-Latn-BA" sz="32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3568" y="1920607"/>
            <a:ext cx="7848872" cy="101566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l"/>
            <a:r>
              <a:rPr lang="bs-Latn-BA" sz="2000" dirty="0"/>
              <a:t>Svakodnevni nadzor nad bankama ostaje zadaća nacionalnih nadzornih tijela, a Europsko nadzorno tijelo za bankarstvo ne provodi izravan nadzor nad financijskim institucijama. </a:t>
            </a:r>
          </a:p>
        </p:txBody>
      </p:sp>
      <p:pic>
        <p:nvPicPr>
          <p:cNvPr id="5" name="Picture 4" descr="Slikovni rezultat za nadzor banaka 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501008"/>
            <a:ext cx="8208912" cy="31683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561947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6385504"/>
              </p:ext>
            </p:extLst>
          </p:nvPr>
        </p:nvGraphicFramePr>
        <p:xfrm>
          <a:off x="755576" y="2420888"/>
          <a:ext cx="8208912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/>
          <p:cNvSpPr/>
          <p:nvPr/>
        </p:nvSpPr>
        <p:spPr>
          <a:xfrm>
            <a:off x="323528" y="1412776"/>
            <a:ext cx="82089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bs-Latn-BA" sz="2000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Glavni zadaci Europskog nadzornog tijela za bankarstvo, za sve države članice EU‑a su:</a:t>
            </a:r>
          </a:p>
        </p:txBody>
      </p:sp>
    </p:spTree>
    <p:extLst>
      <p:ext uri="{BB962C8B-B14F-4D97-AF65-F5344CB8AC3E}">
        <p14:creationId xmlns:p14="http://schemas.microsoft.com/office/powerpoint/2010/main" val="7501656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2150965"/>
              </p:ext>
            </p:extLst>
          </p:nvPr>
        </p:nvGraphicFramePr>
        <p:xfrm>
          <a:off x="914400" y="2438400"/>
          <a:ext cx="7315200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3"/>
          <p:cNvSpPr/>
          <p:nvPr/>
        </p:nvSpPr>
        <p:spPr>
          <a:xfrm>
            <a:off x="26252" y="1556792"/>
            <a:ext cx="85324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bs-Latn-BA" sz="2000" b="1" i="1" dirty="0">
                <a:latin typeface="Times New Roman" pitchFamily="18" charset="0"/>
                <a:cs typeface="Times New Roman" pitchFamily="18" charset="0"/>
              </a:rPr>
              <a:t>Europsko nadzorno tijelo za bankarstvo financirano je 60 % sredstvima nacionalnih nadzornih tijela,40 % sredstvima iz proračuna EU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‑</a:t>
            </a:r>
            <a:r>
              <a:rPr lang="bs-Latn-BA" sz="2000" b="1" i="1" dirty="0">
                <a:latin typeface="Times New Roman" pitchFamily="18" charset="0"/>
                <a:cs typeface="Times New Roman" pitchFamily="18" charset="0"/>
              </a:rPr>
              <a:t>a. </a:t>
            </a:r>
          </a:p>
        </p:txBody>
      </p:sp>
    </p:spTree>
    <p:extLst>
      <p:ext uri="{BB962C8B-B14F-4D97-AF65-F5344CB8AC3E}">
        <p14:creationId xmlns:p14="http://schemas.microsoft.com/office/powerpoint/2010/main" val="4092315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4A6A4-B7A4-44FE-825A-3FE50E0EF2EA}" type="slidenum">
              <a:rPr lang="fr-CA" altLang="zh-CN" smtClean="0"/>
              <a:pPr/>
              <a:t>14</a:t>
            </a:fld>
            <a:endParaRPr lang="fr-CA" altLang="zh-CN"/>
          </a:p>
        </p:txBody>
      </p:sp>
      <p:pic>
        <p:nvPicPr>
          <p:cNvPr id="5" name="Picture 4" descr="http://www.jatrgovac.com/usdocs/untitled-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91484"/>
            <a:ext cx="2242582" cy="216651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3000434" y="2729880"/>
            <a:ext cx="3528392" cy="72008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 smtClean="0"/>
              <a:t>POSTIGNU</a:t>
            </a:r>
            <a:r>
              <a:rPr lang="bs-Latn-BA" sz="2800" dirty="0" smtClean="0"/>
              <a:t>ĆA</a:t>
            </a:r>
            <a:endParaRPr lang="bs-Latn-BA" sz="2800" dirty="0"/>
          </a:p>
        </p:txBody>
      </p:sp>
      <p:sp>
        <p:nvSpPr>
          <p:cNvPr id="7" name="Rectangle 6"/>
          <p:cNvSpPr/>
          <p:nvPr/>
        </p:nvSpPr>
        <p:spPr>
          <a:xfrm>
            <a:off x="323528" y="1638694"/>
            <a:ext cx="2952328" cy="43204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s-Latn-BA" dirty="0" smtClean="0"/>
              <a:t>Plan za bankovnu uniju</a:t>
            </a:r>
            <a:endParaRPr lang="bs-Latn-BA" dirty="0"/>
          </a:p>
        </p:txBody>
      </p:sp>
      <p:sp>
        <p:nvSpPr>
          <p:cNvPr id="8" name="Rectangle 7"/>
          <p:cNvSpPr/>
          <p:nvPr/>
        </p:nvSpPr>
        <p:spPr>
          <a:xfrm>
            <a:off x="94468" y="4122124"/>
            <a:ext cx="2952328" cy="56935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s-Latn-BA" dirty="0" smtClean="0"/>
              <a:t>Sporazum o nadzornom mehanizmu</a:t>
            </a:r>
            <a:endParaRPr lang="bs-Latn-BA" dirty="0"/>
          </a:p>
        </p:txBody>
      </p:sp>
      <p:sp>
        <p:nvSpPr>
          <p:cNvPr id="9" name="Rectangle 8"/>
          <p:cNvSpPr/>
          <p:nvPr/>
        </p:nvSpPr>
        <p:spPr>
          <a:xfrm>
            <a:off x="3305987" y="5413322"/>
            <a:ext cx="2952328" cy="43204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s-Latn-BA" dirty="0" smtClean="0"/>
              <a:t>Sveobuhvatne procjene</a:t>
            </a:r>
            <a:endParaRPr lang="bs-Latn-BA" dirty="0"/>
          </a:p>
        </p:txBody>
      </p:sp>
      <p:sp>
        <p:nvSpPr>
          <p:cNvPr id="10" name="Rectangle 9"/>
          <p:cNvSpPr/>
          <p:nvPr/>
        </p:nvSpPr>
        <p:spPr>
          <a:xfrm>
            <a:off x="5076056" y="1277144"/>
            <a:ext cx="2952328" cy="57757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s-Latn-BA" dirty="0" smtClean="0"/>
              <a:t>Europski sistem osiguranja depozita </a:t>
            </a:r>
            <a:endParaRPr lang="bs-Latn-BA" dirty="0"/>
          </a:p>
        </p:txBody>
      </p:sp>
      <p:sp>
        <p:nvSpPr>
          <p:cNvPr id="11" name="Rectangle 10"/>
          <p:cNvSpPr/>
          <p:nvPr/>
        </p:nvSpPr>
        <p:spPr>
          <a:xfrm>
            <a:off x="6281574" y="4172418"/>
            <a:ext cx="2952328" cy="69674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s-Latn-BA" dirty="0" smtClean="0"/>
              <a:t>Direktiva o oporavku i sanaciji banaka</a:t>
            </a:r>
            <a:endParaRPr lang="bs-Latn-BA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2699792" y="2070742"/>
            <a:ext cx="792088" cy="6591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1907704" y="3449960"/>
            <a:ext cx="1398283" cy="555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4644008" y="3449960"/>
            <a:ext cx="120622" cy="18512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6528826" y="3212976"/>
            <a:ext cx="1355542" cy="9091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4782151" y="1854718"/>
            <a:ext cx="1158001" cy="8751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5366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bs-Latn-BA" sz="3300" b="1" dirty="0" smtClean="0">
                <a:solidFill>
                  <a:srgbClr val="FF0000"/>
                </a:solidFill>
              </a:rPr>
              <a:t/>
            </a:r>
            <a:br>
              <a:rPr lang="bs-Latn-BA" sz="3300" b="1" dirty="0" smtClean="0">
                <a:solidFill>
                  <a:srgbClr val="FF0000"/>
                </a:solidFill>
              </a:rPr>
            </a:br>
            <a:r>
              <a:rPr lang="bs-Latn-BA" sz="3300" b="1" dirty="0" smtClean="0">
                <a:solidFill>
                  <a:srgbClr val="FF0000"/>
                </a:solidFill>
              </a:rPr>
              <a:t>BU: SSM, SRM I JEDINSTVENA PRAVILA</a:t>
            </a:r>
            <a:r>
              <a:rPr lang="bs-Latn-BA" sz="3300" dirty="0" smtClean="0"/>
              <a:t/>
            </a:r>
            <a:br>
              <a:rPr lang="bs-Latn-BA" sz="3300" dirty="0" smtClean="0"/>
            </a:br>
            <a:endParaRPr lang="bs-Latn-BA" sz="33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s-Latn-BA" sz="2400" dirty="0" smtClean="0">
                <a:latin typeface="Times New Roman" pitchFamily="18" charset="0"/>
                <a:cs typeface="Times New Roman" pitchFamily="18" charset="0"/>
              </a:rPr>
              <a:t>BU je sistem nadzora i sanacije banaka na nivou EU, </a:t>
            </a:r>
          </a:p>
          <a:p>
            <a:pPr lvl="0">
              <a:buNone/>
            </a:pPr>
            <a:r>
              <a:rPr lang="bs-Latn-BA" sz="2400" dirty="0" smtClean="0">
                <a:latin typeface="Times New Roman" pitchFamily="18" charset="0"/>
                <a:cs typeface="Times New Roman" pitchFamily="18" charset="0"/>
              </a:rPr>
              <a:t>	koji djeluje na temelju pravila koja se primjenjuju u cijeloj EU.</a:t>
            </a:r>
          </a:p>
          <a:p>
            <a:pPr>
              <a:buNone/>
            </a:pPr>
            <a:r>
              <a:rPr lang="bs-Latn-BA" sz="25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lvl="0"/>
            <a:r>
              <a:rPr lang="bs-Latn-BA" sz="2500" b="1" i="1" dirty="0" smtClean="0">
                <a:latin typeface="Times New Roman" pitchFamily="18" charset="0"/>
                <a:cs typeface="Times New Roman" pitchFamily="18" charset="0"/>
              </a:rPr>
              <a:t>BU počiva na 2 stuba:</a:t>
            </a:r>
            <a:endParaRPr lang="bs-Latn-BA" sz="25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bs-Latn-BA" sz="2500" b="1" i="1" dirty="0" smtClean="0">
                <a:latin typeface="Times New Roman" pitchFamily="18" charset="0"/>
                <a:cs typeface="Times New Roman" pitchFamily="18" charset="0"/>
              </a:rPr>
              <a:t>	1. Jedinstveni nadzorni mehanizam (SSM) i</a:t>
            </a:r>
            <a:endParaRPr lang="bs-Latn-BA" sz="25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bs-Latn-BA" sz="2500" b="1" i="1" dirty="0" smtClean="0">
                <a:latin typeface="Times New Roman" pitchFamily="18" charset="0"/>
                <a:cs typeface="Times New Roman" pitchFamily="18" charset="0"/>
              </a:rPr>
              <a:t>	2. Jedinstveni sanacijski mehanizam (SRM).</a:t>
            </a:r>
            <a:endParaRPr lang="bs-Latn-BA" sz="25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bs-Latn-BA" sz="2500" dirty="0" smtClean="0"/>
          </a:p>
          <a:p>
            <a:pPr lvl="1"/>
            <a:r>
              <a:rPr lang="bs-Latn-BA" sz="2500" dirty="0" smtClean="0">
                <a:latin typeface="Times New Roman" pitchFamily="18" charset="0"/>
                <a:cs typeface="Times New Roman" pitchFamily="18" charset="0"/>
              </a:rPr>
              <a:t>Temelje se na jedinstvenim pravilima, koja se odnose na sve države EU.</a:t>
            </a:r>
          </a:p>
          <a:p>
            <a:endParaRPr lang="bs-Latn-B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4A6A4-B7A4-44FE-825A-3FE50E0EF2EA}" type="slidenum">
              <a:rPr lang="fr-CA" altLang="zh-CN" smtClean="0"/>
              <a:pPr/>
              <a:t>15</a:t>
            </a:fld>
            <a:endParaRPr lang="fr-CA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bs-Latn-BA" sz="3300" b="1" dirty="0" smtClean="0"/>
              <a:t/>
            </a:r>
            <a:br>
              <a:rPr lang="bs-Latn-BA" sz="3300" b="1" dirty="0" smtClean="0"/>
            </a:br>
            <a:r>
              <a:rPr lang="bs-Latn-BA" sz="3300" b="1" dirty="0" smtClean="0">
                <a:solidFill>
                  <a:srgbClr val="FF0000"/>
                </a:solidFill>
              </a:rPr>
              <a:t>Jedinstveni nadzorni mehanizam (SSM) </a:t>
            </a:r>
            <a:r>
              <a:rPr lang="bs-Latn-BA" dirty="0" smtClean="0"/>
              <a:t/>
            </a:r>
            <a:br>
              <a:rPr lang="bs-Latn-BA" dirty="0" smtClean="0"/>
            </a:br>
            <a:endParaRPr lang="bs-Latn-B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s-Latn-BA" sz="2000" b="1" u="sng" dirty="0" smtClean="0"/>
              <a:t>Čine ga ECB i nacionalna nadzorna tijela država sudionica.</a:t>
            </a:r>
          </a:p>
          <a:p>
            <a:pPr lvl="0">
              <a:buNone/>
            </a:pPr>
            <a:endParaRPr lang="bs-Latn-BA" sz="2000" b="1" u="sng" dirty="0" smtClean="0"/>
          </a:p>
          <a:p>
            <a:r>
              <a:rPr lang="bs-Latn-BA" sz="2000" b="1" dirty="0" smtClean="0"/>
              <a:t>Od 2014. godine Europska centralna banka (ECB) je supervizor banaka u europodručju, u okviru jedinstvenog nadzornog mehanizma (SSM).  </a:t>
            </a:r>
          </a:p>
          <a:p>
            <a:pPr>
              <a:buNone/>
            </a:pPr>
            <a:endParaRPr lang="bs-Latn-BA" sz="2000" b="1" dirty="0" smtClean="0"/>
          </a:p>
          <a:p>
            <a:pPr lvl="0"/>
            <a:r>
              <a:rPr lang="bs-Latn-BA" sz="2000" b="1" dirty="0" smtClean="0"/>
              <a:t>Glavni cilj: osigurati postojanost europskog finansijskog sektora provedbom redovnih i temeljitih provjera stanja banaka. Te se provjere provode na temelju pravila koja su jednaka za sve zemlje EU.</a:t>
            </a:r>
          </a:p>
          <a:p>
            <a:pPr lvl="0">
              <a:buNone/>
            </a:pPr>
            <a:endParaRPr lang="bs-Latn-BA" sz="2000" b="1" dirty="0" smtClean="0"/>
          </a:p>
          <a:p>
            <a:pPr lvl="0"/>
            <a:r>
              <a:rPr lang="bs-Latn-BA" sz="2000" b="1" dirty="0" smtClean="0"/>
              <a:t>Glavni ciljevi:</a:t>
            </a:r>
          </a:p>
          <a:p>
            <a:pPr>
              <a:buNone/>
            </a:pPr>
            <a:r>
              <a:rPr lang="bs-Latn-BA" sz="2000" b="1" dirty="0" smtClean="0"/>
              <a:t>	- osiguranje sigurnosti i pouzdanosti europskog bankarskog sistema</a:t>
            </a:r>
          </a:p>
          <a:p>
            <a:pPr>
              <a:buNone/>
            </a:pPr>
            <a:r>
              <a:rPr lang="bs-Latn-BA" sz="2000" b="1" dirty="0" smtClean="0"/>
              <a:t>	- doprinos finansijskoj integraciji i stabilnosti</a:t>
            </a:r>
          </a:p>
          <a:p>
            <a:pPr>
              <a:buNone/>
            </a:pPr>
            <a:r>
              <a:rPr lang="bs-Latn-BA" sz="2000" b="1" dirty="0" smtClean="0"/>
              <a:t>	- osiguranje dosljednog nadzora</a:t>
            </a:r>
            <a:endParaRPr lang="bs-Latn-BA" sz="2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4A6A4-B7A4-44FE-825A-3FE50E0EF2EA}" type="slidenum">
              <a:rPr lang="fr-CA" altLang="zh-CN" smtClean="0"/>
              <a:pPr/>
              <a:t>16</a:t>
            </a:fld>
            <a:endParaRPr lang="fr-CA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/>
          <a:lstStyle/>
          <a:p>
            <a:r>
              <a:rPr lang="bs-Latn-BA" sz="3300" b="1" dirty="0" smtClean="0">
                <a:solidFill>
                  <a:srgbClr val="FF0000"/>
                </a:solidFill>
              </a:rPr>
              <a:t/>
            </a:r>
            <a:br>
              <a:rPr lang="bs-Latn-BA" sz="3300" b="1" dirty="0" smtClean="0">
                <a:solidFill>
                  <a:srgbClr val="FF0000"/>
                </a:solidFill>
              </a:rPr>
            </a:br>
            <a:r>
              <a:rPr lang="bs-Latn-BA" sz="3300" b="1" dirty="0" smtClean="0">
                <a:solidFill>
                  <a:srgbClr val="FF0000"/>
                </a:solidFill>
              </a:rPr>
              <a:t>Jedinstveni nadzorni mehanizam (SSM) </a:t>
            </a:r>
            <a:r>
              <a:rPr lang="bs-Latn-BA" dirty="0" smtClean="0"/>
              <a:t/>
            </a:r>
            <a:br>
              <a:rPr lang="bs-Latn-BA" dirty="0" smtClean="0"/>
            </a:br>
            <a:endParaRPr lang="bs-Latn-B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None/>
            </a:pPr>
            <a:r>
              <a:rPr lang="bs-Latn-BA" sz="3000" b="1" dirty="0" smtClean="0"/>
              <a:t>	ECB, kao nezavisna institucija EU, </a:t>
            </a:r>
          </a:p>
          <a:p>
            <a:pPr lvl="0">
              <a:buNone/>
            </a:pPr>
            <a:r>
              <a:rPr lang="bs-Latn-BA" sz="3000" b="1" dirty="0" smtClean="0"/>
              <a:t>    nadgleda nadzor banaka tako što:</a:t>
            </a:r>
          </a:p>
          <a:p>
            <a:pPr lvl="0">
              <a:buNone/>
            </a:pPr>
            <a:endParaRPr lang="bs-Latn-BA" sz="3000" b="1" dirty="0" smtClean="0"/>
          </a:p>
          <a:p>
            <a:pPr>
              <a:buFont typeface="Wingdings" pitchFamily="2" charset="2"/>
              <a:buChar char="v"/>
            </a:pPr>
            <a:r>
              <a:rPr lang="bs-Latn-BA" sz="2500" dirty="0" smtClean="0"/>
              <a:t>uspostavlja zajednički pristup svakodnevnom nadzoru;</a:t>
            </a:r>
          </a:p>
          <a:p>
            <a:pPr>
              <a:buNone/>
            </a:pPr>
            <a:endParaRPr lang="bs-Latn-BA" sz="1000" dirty="0" smtClean="0"/>
          </a:p>
          <a:p>
            <a:pPr>
              <a:buFont typeface="Wingdings" pitchFamily="2" charset="2"/>
              <a:buChar char="v"/>
            </a:pPr>
            <a:r>
              <a:rPr lang="bs-Latn-BA" sz="2500" dirty="0" smtClean="0"/>
              <a:t>poduzima usklađene nadzorne radnje i korektivne mjere;</a:t>
            </a:r>
          </a:p>
          <a:p>
            <a:pPr>
              <a:buNone/>
            </a:pPr>
            <a:endParaRPr lang="bs-Latn-BA" sz="1000" dirty="0" smtClean="0"/>
          </a:p>
          <a:p>
            <a:pPr>
              <a:buFont typeface="Wingdings" pitchFamily="2" charset="2"/>
              <a:buChar char="v"/>
            </a:pPr>
            <a:r>
              <a:rPr lang="bs-Latn-BA" sz="2500" dirty="0" smtClean="0"/>
              <a:t>osigurava dosljednu primjenu propisa i nadzornih politika;</a:t>
            </a:r>
          </a:p>
          <a:p>
            <a:endParaRPr lang="bs-Latn-B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4A6A4-B7A4-44FE-825A-3FE50E0EF2EA}" type="slidenum">
              <a:rPr lang="fr-CA" altLang="zh-CN" smtClean="0"/>
              <a:pPr/>
              <a:t>17</a:t>
            </a:fld>
            <a:endParaRPr lang="fr-CA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bs-Latn-BA" sz="3300" b="1" dirty="0" smtClean="0">
                <a:solidFill>
                  <a:srgbClr val="FF0000"/>
                </a:solidFill>
              </a:rPr>
              <a:t>Jedinstveni sanacijski mehanizam (SRM)</a:t>
            </a:r>
            <a:endParaRPr lang="bs-Latn-BA" sz="33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s-Latn-BA" sz="2500" dirty="0" smtClean="0"/>
              <a:t>Svrha mu je osigurati efektivnu sanaciju banaka koje propadaju uz minimalne troškove za poreske obveznike i sa minimalnim efektom na privredu. </a:t>
            </a:r>
          </a:p>
          <a:p>
            <a:pPr lvl="0">
              <a:buNone/>
            </a:pPr>
            <a:endParaRPr lang="bs-Latn-BA" sz="2500" dirty="0" smtClean="0"/>
          </a:p>
          <a:p>
            <a:pPr lvl="0"/>
            <a:r>
              <a:rPr lang="bs-Latn-BA" sz="2500" b="1" u="sng" dirty="0" smtClean="0"/>
              <a:t>Čine ga:</a:t>
            </a:r>
          </a:p>
          <a:p>
            <a:pPr lvl="0">
              <a:buNone/>
            </a:pPr>
            <a:endParaRPr lang="bs-Latn-BA" sz="1000" b="1" dirty="0" smtClean="0"/>
          </a:p>
          <a:p>
            <a:pPr>
              <a:buNone/>
            </a:pPr>
            <a:r>
              <a:rPr lang="bs-Latn-BA" sz="2500" b="1" dirty="0" smtClean="0"/>
              <a:t>	- </a:t>
            </a:r>
            <a:r>
              <a:rPr lang="bs-Latn-BA" sz="2400" b="1" u="sng" dirty="0" smtClean="0"/>
              <a:t>Središnje tijelo za sanaciju (Jedinstveni sanacijski odbor) i</a:t>
            </a:r>
            <a:endParaRPr lang="bs-Latn-BA" sz="2400" b="1" dirty="0" smtClean="0"/>
          </a:p>
          <a:p>
            <a:pPr>
              <a:buNone/>
            </a:pPr>
            <a:r>
              <a:rPr lang="bs-Latn-BA" sz="2400" b="1" dirty="0" smtClean="0"/>
              <a:t>	- </a:t>
            </a:r>
            <a:r>
              <a:rPr lang="bs-Latn-BA" sz="2400" b="1" u="sng" dirty="0" smtClean="0"/>
              <a:t>Jedinstveni fond za sanaciju.</a:t>
            </a:r>
            <a:endParaRPr lang="bs-Latn-BA" sz="2400" b="1" dirty="0" smtClean="0"/>
          </a:p>
          <a:p>
            <a:endParaRPr lang="bs-Latn-B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4A6A4-B7A4-44FE-825A-3FE50E0EF2EA}" type="slidenum">
              <a:rPr lang="fr-CA" altLang="zh-CN" smtClean="0"/>
              <a:pPr/>
              <a:t>18</a:t>
            </a:fld>
            <a:endParaRPr lang="fr-CA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bs-Latn-BA" sz="60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urlz MT" pitchFamily="82" charset="0"/>
              </a:rPr>
              <a:t>Hvala na pažnji !</a:t>
            </a:r>
            <a:endParaRPr lang="en-US" sz="6000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urlz MT" pitchFamily="82" charset="0"/>
            </a:endParaRP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75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urlz MT" pitchFamily="82" charset="0"/>
              </a:rPr>
              <a:t>? </a:t>
            </a:r>
            <a:r>
              <a:rPr lang="en-US" sz="175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urlz MT" pitchFamily="82" charset="0"/>
              </a:rPr>
              <a:t>?</a:t>
            </a:r>
            <a:r>
              <a:rPr lang="en-US" sz="175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urlz MT" pitchFamily="82" charset="0"/>
              </a:rPr>
              <a:t> ? </a:t>
            </a:r>
            <a:r>
              <a:rPr lang="en-US" sz="175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urlz MT" pitchFamily="82" charset="0"/>
              </a:rPr>
              <a:t>?</a:t>
            </a:r>
            <a:endParaRPr lang="en-US" sz="8800" dirty="0" smtClean="0">
              <a:solidFill>
                <a:schemeClr val="accent2"/>
              </a:solidFill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75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urlz MT" pitchFamily="82" charset="0"/>
              </a:rPr>
              <a:t>?</a:t>
            </a:r>
            <a:r>
              <a:rPr lang="en-US" sz="175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urlz MT" pitchFamily="82" charset="0"/>
              </a:rPr>
              <a:t> </a:t>
            </a:r>
            <a:r>
              <a:rPr lang="en-US" sz="175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urlz MT" pitchFamily="82" charset="0"/>
              </a:rPr>
              <a:t>?</a:t>
            </a:r>
            <a:r>
              <a:rPr lang="en-US" sz="175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urlz MT" pitchFamily="82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533244566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4514 -0.32616 C -0.31997 -0.32477 -0.30087 -0.32338 -0.27743 -0.31968 C -0.26997 -0.3169 -0.26181 -0.31574 -0.25486 -0.31111 C -0.2467 -0.30579 -0.23941 -0.30093 -0.23073 -0.29815 C -0.22708 -0.2912 -0.22309 -0.28912 -0.22101 -0.28102 C -0.22257 -0.25393 -0.22292 -0.24444 -0.23872 -0.22708 C -0.24358 -0.22176 -0.24687 -0.2213 -0.2533 -0.21852 C -0.25486 -0.21782 -0.25799 -0.21643 -0.25799 -0.21643 C -0.25955 -0.21505 -0.26111 -0.21319 -0.26285 -0.21204 C -0.26441 -0.21111 -0.26615 -0.21111 -0.26771 -0.20995 C -0.28142 -0.19954 -0.26788 -0.20625 -0.27899 -0.20139 C -0.28663 -0.1912 -0.29444 -0.18241 -0.30156 -0.1713 C -0.3059 -0.16435 -0.31128 -0.14768 -0.31128 -0.14768 C -0.31267 -0.1375 -0.31458 -0.12778 -0.31615 -0.11759 C -0.31684 -0.08565 -0.31927 -0.05255 -0.31927 -0.0206 " pathEditMode="relative" ptsTypes="ffffffffffffffA">
                                      <p:cBhvr>
                                        <p:cTn id="6" dur="2000" fill="hold"/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4514 -0.32616 C -0.31997 -0.32477 -0.30087 -0.32338 -0.27743 -0.31968 C -0.26997 -0.3169 -0.26181 -0.31574 -0.25486 -0.31111 C -0.2467 -0.30579 -0.23941 -0.30093 -0.23073 -0.29815 C -0.22708 -0.2912 -0.22309 -0.28912 -0.22101 -0.28102 C -0.22257 -0.25393 -0.22292 -0.24444 -0.23872 -0.22708 C -0.24358 -0.22176 -0.24687 -0.2213 -0.2533 -0.21852 C -0.25486 -0.21782 -0.25799 -0.21643 -0.25799 -0.21643 C -0.25955 -0.21505 -0.26111 -0.21319 -0.26285 -0.21204 C -0.26441 -0.21111 -0.26615 -0.21111 -0.26771 -0.20995 C -0.28142 -0.19954 -0.26788 -0.20625 -0.27899 -0.20139 C -0.28663 -0.1912 -0.29444 -0.18241 -0.30156 -0.1713 C -0.3059 -0.16435 -0.31128 -0.14768 -0.31128 -0.14768 C -0.31267 -0.1375 -0.31458 -0.12778 -0.31615 -0.11759 C -0.31684 -0.08565 -0.31927 -0.05255 -0.31927 -0.0206 " pathEditMode="relative" ptsTypes="ffffffffffffffA">
                                      <p:cBhvr>
                                        <p:cTn id="8" dur="2000" fill="hold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 C -0.004 -0.08933  0.046 -0.16667  0.113 -0.172  C 0.177 -0.17867  0.237 -0.11867  0.241 -0.032  C 0.246 0.048  0.204 0.12267  0.144 0.128  C 0.089 0.132  0.037 0.08267  0.033 0.008  C 0.029 -0.06  0.064 -0.124  0.115 -0.12933  C 0.162 -0.13333  0.206 -0.092  0.209 -0.02933  C 0.212 0.02667  0.184 0.08133  0.142 0.084  C 0.104 0.088  0.068 0.056  0.065 0.00533  C 0.063 -0.04  0.084 -0.084  0.117 -0.08667  C 0.146 -0.08933  0.175 -0.06533  0.177 -0.02667  C 0.179 0.00667  0.164 0.03867  0.14 0.04133  C 0.12 0.044  0.099 0.02933  0.098 0.00267  C 0.096 -0.01867  0.104 -0.04133  0.119 -0.044  C 0.131 -0.044  0.143 -0.03867  0.145 -0.024  C 0.146 -0.01467  0.144 -0.00533  0.138 -0.00133  C 0.135 0.0  0.133 0.0  0.13 -0.00133  E" pathEditMode="relative" ptsTypes="">
                                      <p:cBhvr>
                                        <p:cTn id="11" dur="2000" fill="hold"/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 C -0.004 -0.08933  0.046 -0.16667  0.113 -0.172  C 0.177 -0.17867  0.237 -0.11867  0.241 -0.032  C 0.246 0.048  0.204 0.12267  0.144 0.128  C 0.089 0.132  0.037 0.08267  0.033 0.008  C 0.029 -0.06  0.064 -0.124  0.115 -0.12933  C 0.162 -0.13333  0.206 -0.092  0.209 -0.02933  C 0.212 0.02667  0.184 0.08133  0.142 0.084  C 0.104 0.088  0.068 0.056  0.065 0.00533  C 0.063 -0.04  0.084 -0.084  0.117 -0.08667  C 0.146 -0.08933  0.175 -0.06533  0.177 -0.02667  C 0.179 0.00667  0.164 0.03867  0.14 0.04133  C 0.12 0.044  0.099 0.02933  0.098 0.00267  C 0.096 -0.01867  0.104 -0.04133  0.119 -0.044  C 0.131 -0.044  0.143 -0.03867  0.145 -0.024  C 0.146 -0.01467  0.144 -0.00533  0.138 -0.00133  C 0.135 0.0  0.133 0.0  0.13 -0.00133  E" pathEditMode="relative" ptsTypes="">
                                      <p:cBhvr>
                                        <p:cTn id="14" dur="2000" fill="hold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8" name="AutoShape 6"/>
          <p:cNvSpPr>
            <a:spLocks noChangeArrowheads="1"/>
          </p:cNvSpPr>
          <p:nvPr/>
        </p:nvSpPr>
        <p:spPr bwMode="gray">
          <a:xfrm>
            <a:off x="1600200" y="2057400"/>
            <a:ext cx="6248400" cy="533400"/>
          </a:xfrm>
          <a:prstGeom prst="roundRect">
            <a:avLst>
              <a:gd name="adj" fmla="val 19046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28575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r>
              <a:rPr lang="en-US" sz="2400" b="1" dirty="0">
                <a:solidFill>
                  <a:srgbClr val="FFFFFF"/>
                </a:solidFill>
                <a:latin typeface="Arial"/>
              </a:rPr>
              <a:t>1. </a:t>
            </a:r>
            <a:r>
              <a:rPr lang="de-DE" sz="2400" b="1" dirty="0" smtClean="0">
                <a:solidFill>
                  <a:srgbClr val="FFFFFF"/>
                </a:solidFill>
                <a:latin typeface="Arial"/>
              </a:rPr>
              <a:t>Karakteristike bankarske unije</a:t>
            </a:r>
            <a:endParaRPr lang="en-US" sz="24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319" name="AutoShape 7"/>
          <p:cNvSpPr>
            <a:spLocks noChangeArrowheads="1"/>
          </p:cNvSpPr>
          <p:nvPr/>
        </p:nvSpPr>
        <p:spPr bwMode="gray">
          <a:xfrm>
            <a:off x="1600200" y="2895600"/>
            <a:ext cx="6248400" cy="533400"/>
          </a:xfrm>
          <a:prstGeom prst="roundRect">
            <a:avLst>
              <a:gd name="adj" fmla="val 12796"/>
            </a:avLst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28575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r>
              <a:rPr lang="en-US" sz="2400" b="1" dirty="0">
                <a:solidFill>
                  <a:srgbClr val="FFFFFF"/>
                </a:solidFill>
                <a:latin typeface="Arial"/>
              </a:rPr>
              <a:t>2. </a:t>
            </a:r>
            <a:r>
              <a:rPr lang="en-US" sz="2400" b="1" dirty="0" err="1" smtClean="0">
                <a:solidFill>
                  <a:srgbClr val="FFFFFF"/>
                </a:solidFill>
                <a:latin typeface="Arial"/>
              </a:rPr>
              <a:t>Ekonomska</a:t>
            </a:r>
            <a:r>
              <a:rPr lang="en-US" sz="2400" b="1" dirty="0" smtClean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2400" b="1" dirty="0" err="1" smtClean="0">
                <a:solidFill>
                  <a:srgbClr val="FFFFFF"/>
                </a:solidFill>
                <a:latin typeface="Arial"/>
              </a:rPr>
              <a:t>kriza</a:t>
            </a:r>
            <a:r>
              <a:rPr lang="en-US" sz="2400" b="1" dirty="0" smtClean="0">
                <a:solidFill>
                  <a:srgbClr val="FFFFFF"/>
                </a:solidFill>
                <a:latin typeface="Arial"/>
              </a:rPr>
              <a:t> </a:t>
            </a:r>
            <a:r>
              <a:rPr lang="bs-Latn-BA" sz="2400" b="1" dirty="0" smtClean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2400" b="1" dirty="0" smtClean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2400" b="1" dirty="0" err="1" smtClean="0">
                <a:solidFill>
                  <a:srgbClr val="FFFFFF"/>
                </a:solidFill>
                <a:latin typeface="Arial"/>
              </a:rPr>
              <a:t>rast</a:t>
            </a:r>
            <a:r>
              <a:rPr lang="en-US" sz="2400" b="1" dirty="0" smtClean="0">
                <a:solidFill>
                  <a:srgbClr val="FFFFFF"/>
                </a:solidFill>
                <a:latin typeface="Arial"/>
              </a:rPr>
              <a:t> u EU</a:t>
            </a:r>
            <a:endParaRPr lang="en-US" sz="24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320" name="AutoShape 8"/>
          <p:cNvSpPr>
            <a:spLocks noChangeArrowheads="1"/>
          </p:cNvSpPr>
          <p:nvPr/>
        </p:nvSpPr>
        <p:spPr bwMode="gray">
          <a:xfrm>
            <a:off x="1600200" y="3733800"/>
            <a:ext cx="6248400" cy="533400"/>
          </a:xfrm>
          <a:prstGeom prst="roundRect">
            <a:avLst>
              <a:gd name="adj" fmla="val 19046"/>
            </a:avLst>
          </a:prstGeom>
          <a:gradFill rotWithShape="1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28575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r>
              <a:rPr lang="en-US" sz="2400" b="1" dirty="0">
                <a:solidFill>
                  <a:srgbClr val="FFFFFF"/>
                </a:solidFill>
                <a:latin typeface="Arial"/>
              </a:rPr>
              <a:t>3. </a:t>
            </a:r>
            <a:r>
              <a:rPr lang="en-US" sz="2400" b="1" dirty="0" err="1" smtClean="0">
                <a:solidFill>
                  <a:srgbClr val="FFFFFF"/>
                </a:solidFill>
                <a:latin typeface="Arial"/>
              </a:rPr>
              <a:t>Nadzor</a:t>
            </a:r>
            <a:r>
              <a:rPr lang="en-US" sz="2400" b="1" dirty="0" smtClean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2400" b="1" dirty="0" err="1" smtClean="0">
                <a:solidFill>
                  <a:srgbClr val="FFFFFF"/>
                </a:solidFill>
                <a:latin typeface="Arial"/>
              </a:rPr>
              <a:t>nad</a:t>
            </a:r>
            <a:r>
              <a:rPr lang="en-US" sz="2400" b="1" dirty="0" smtClean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2400" b="1" dirty="0" err="1" smtClean="0">
                <a:solidFill>
                  <a:srgbClr val="FFFFFF"/>
                </a:solidFill>
                <a:latin typeface="Arial"/>
              </a:rPr>
              <a:t>bankama</a:t>
            </a:r>
            <a:endParaRPr lang="en-US" sz="24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23728" y="260648"/>
            <a:ext cx="49530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bs-Latn-BA" sz="3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UVOD</a:t>
            </a:r>
            <a:endParaRPr lang="en-US" sz="3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43862783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8" grpId="0" animBg="1"/>
      <p:bldP spid="13319" grpId="0" animBg="1"/>
      <p:bldP spid="133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de-DE" sz="3200" b="1" dirty="0" smtClean="0">
                <a:solidFill>
                  <a:schemeClr val="bg1"/>
                </a:solidFill>
              </a:rPr>
              <a:t>1. Karakteristike bankarske unije</a:t>
            </a:r>
            <a:endParaRPr lang="bs-Latn-BA" sz="3200" b="1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4A6A4-B7A4-44FE-825A-3FE50E0EF2EA}" type="slidenum">
              <a:rPr lang="fr-CA" altLang="zh-CN" smtClean="0"/>
              <a:pPr/>
              <a:t>3</a:t>
            </a:fld>
            <a:endParaRPr lang="fr-CA" altLang="zh-CN"/>
          </a:p>
        </p:txBody>
      </p:sp>
      <p:pic>
        <p:nvPicPr>
          <p:cNvPr id="5" name="Picture 4" descr="http://www.ieee.hr/_news/icons/45fbd32ffeac9956aba78f36d6ea0a525041_icon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682034"/>
            <a:ext cx="3032249" cy="396136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251520" y="1371938"/>
            <a:ext cx="5400600" cy="193899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s-Latn-BA" sz="2000" i="1" dirty="0">
                <a:latin typeface="Times New Roman" pitchFamily="18" charset="0"/>
                <a:cs typeface="Times New Roman" pitchFamily="18" charset="0"/>
              </a:rPr>
              <a:t>Bankovna unija temeljna je dopuna ekonomskoj i monetarnoj uniji (EMU) i unutarnjem tržištu. Njome se usklađuje odgovornost za nadzor, sanaciju i financiranje na razini EU-a i </a:t>
            </a:r>
            <a:r>
              <a:rPr lang="bs-Latn-BA" sz="2000" i="1" dirty="0" smtClean="0">
                <a:latin typeface="Times New Roman" pitchFamily="18" charset="0"/>
                <a:cs typeface="Times New Roman" pitchFamily="18" charset="0"/>
              </a:rPr>
              <a:t>obavezuje </a:t>
            </a:r>
            <a:r>
              <a:rPr lang="bs-Latn-BA" sz="2000" i="1" dirty="0">
                <a:latin typeface="Times New Roman" pitchFamily="18" charset="0"/>
                <a:cs typeface="Times New Roman" pitchFamily="18" charset="0"/>
              </a:rPr>
              <a:t>banke u cijelom europodručju da se pridržavaju istih pravila. </a:t>
            </a:r>
          </a:p>
        </p:txBody>
      </p:sp>
    </p:spTree>
    <p:extLst>
      <p:ext uri="{BB962C8B-B14F-4D97-AF65-F5344CB8AC3E}">
        <p14:creationId xmlns:p14="http://schemas.microsoft.com/office/powerpoint/2010/main" val="14263902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3912" y="548680"/>
            <a:ext cx="8050088" cy="715962"/>
          </a:xfrm>
        </p:spPr>
        <p:txBody>
          <a:bodyPr/>
          <a:lstStyle/>
          <a:p>
            <a:pPr lvl="0" algn="r"/>
            <a:r>
              <a:rPr lang="bs-Latn-BA" sz="3200" b="1" dirty="0" smtClean="0">
                <a:solidFill>
                  <a:schemeClr val="bg1"/>
                </a:solidFill>
              </a:rPr>
              <a:t> Osnovne </a:t>
            </a:r>
            <a:r>
              <a:rPr lang="bs-Latn-BA" sz="3200" b="1" dirty="0">
                <a:solidFill>
                  <a:schemeClr val="bg1"/>
                </a:solidFill>
              </a:rPr>
              <a:t>funkcije bankarskog sektora</a:t>
            </a:r>
            <a:br>
              <a:rPr lang="bs-Latn-BA" sz="3200" b="1" dirty="0">
                <a:solidFill>
                  <a:schemeClr val="bg1"/>
                </a:solidFill>
              </a:rPr>
            </a:br>
            <a:endParaRPr lang="bs-Latn-BA" sz="3200" dirty="0">
              <a:solidFill>
                <a:schemeClr val="bg1"/>
              </a:solidFill>
            </a:endParaRPr>
          </a:p>
        </p:txBody>
      </p:sp>
      <p:pic>
        <p:nvPicPr>
          <p:cNvPr id="4" name="Picture 3" descr="Slikovni rezultat za bankarski sektor eu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789040"/>
            <a:ext cx="2448272" cy="201622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3419872" y="1700808"/>
            <a:ext cx="5616624" cy="163121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bs-Latn-BA" sz="2000" dirty="0">
                <a:latin typeface="Times New Roman" pitchFamily="18" charset="0"/>
                <a:cs typeface="Times New Roman" pitchFamily="18" charset="0"/>
              </a:rPr>
              <a:t>Razvoj bankarskog sektora u EU definitivno doprinosi ekonomskom razvoju zemlja, ali je potrebno naglasiti da on nije jedini pokretač razvoja te da je potrebna uska saradnja na relaciji bankarski </a:t>
            </a:r>
            <a:r>
              <a:rPr lang="bs-Latn-BA" sz="2000" dirty="0" smtClean="0">
                <a:latin typeface="Times New Roman" pitchFamily="18" charset="0"/>
                <a:cs typeface="Times New Roman" pitchFamily="18" charset="0"/>
              </a:rPr>
              <a:t>sektor-država-privreda.</a:t>
            </a:r>
            <a:endParaRPr lang="bs-Latn-BA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852" y="3332024"/>
            <a:ext cx="5688632" cy="200054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l"/>
            <a:r>
              <a:rPr lang="de-DE" sz="2000" dirty="0">
                <a:latin typeface="Times New Roman" pitchFamily="18" charset="0"/>
                <a:cs typeface="Times New Roman" pitchFamily="18" charset="0"/>
              </a:rPr>
              <a:t>U tržišno razvijenim privredama učešće finansijske aktive u ukupnoj nacionalnoj aktivi dostiže i do 50 procenata. Ovo govori o značaju bankarskog sektora za efikasnost privrednog života i društva u zemlji. Zbog toga poslovne banke imaju važnu ulogu u finansijskom </a:t>
            </a:r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sistemu</a:t>
            </a:r>
            <a:r>
              <a:rPr lang="bs-Latn-BA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bs-Latn-BA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https://navelmangelep.files.wordpress.com/2011/12/penelitian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848" y="1764557"/>
            <a:ext cx="1959904" cy="15037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188183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4A6A4-B7A4-44FE-825A-3FE50E0EF2EA}" type="slidenum">
              <a:rPr lang="fr-CA" altLang="zh-CN" smtClean="0"/>
              <a:pPr/>
              <a:t>5</a:t>
            </a:fld>
            <a:endParaRPr lang="fr-CA" altLang="zh-CN"/>
          </a:p>
        </p:txBody>
      </p:sp>
      <p:pic>
        <p:nvPicPr>
          <p:cNvPr id="5" name="Picture 4" descr="http://europa.eu/rapid/exploit/2014/04/MEMO/HR/m14_294.hri/Pictures/1000000000000866000003B1D23D92ED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24744"/>
            <a:ext cx="8208912" cy="51845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5787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4A6A4-B7A4-44FE-825A-3FE50E0EF2EA}" type="slidenum">
              <a:rPr lang="fr-CA" altLang="zh-CN" smtClean="0"/>
              <a:pPr/>
              <a:t>6</a:t>
            </a:fld>
            <a:endParaRPr lang="fr-CA" altLang="zh-CN"/>
          </a:p>
        </p:txBody>
      </p:sp>
      <p:pic>
        <p:nvPicPr>
          <p:cNvPr id="5" name="Picture 4" descr="http://europa.eu/rapid/exploit/2014/04/MEMO/HR/m14_294.hri/Pictures/10000000000004C4000003999AEA12B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0768"/>
            <a:ext cx="7920880" cy="49245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41744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482" y="620688"/>
            <a:ext cx="8323312" cy="715962"/>
          </a:xfrm>
        </p:spPr>
        <p:txBody>
          <a:bodyPr/>
          <a:lstStyle/>
          <a:p>
            <a:pPr lvl="0" algn="r"/>
            <a:r>
              <a:rPr lang="de-DE" sz="3200" dirty="0">
                <a:solidFill>
                  <a:schemeClr val="bg1"/>
                </a:solidFill>
              </a:rPr>
              <a:t>2</a:t>
            </a:r>
            <a:r>
              <a:rPr lang="bs-Latn-BA" sz="3200" dirty="0" smtClean="0">
                <a:solidFill>
                  <a:schemeClr val="bg1"/>
                </a:solidFill>
              </a:rPr>
              <a:t>. </a:t>
            </a:r>
            <a:r>
              <a:rPr lang="bs-Latn-BA" sz="3200" b="1" dirty="0">
                <a:solidFill>
                  <a:schemeClr val="bg1"/>
                </a:solidFill>
              </a:rPr>
              <a:t>Ekonomska kriza i ekonomski rast u EU </a:t>
            </a:r>
            <a:r>
              <a:rPr lang="bs-Latn-BA" b="1" dirty="0"/>
              <a:t/>
            </a:r>
            <a:br>
              <a:rPr lang="bs-Latn-BA" b="1" dirty="0"/>
            </a:br>
            <a:endParaRPr lang="bs-Latn-BA" dirty="0"/>
          </a:p>
        </p:txBody>
      </p:sp>
      <p:pic>
        <p:nvPicPr>
          <p:cNvPr id="4" name="Picture 3" descr="http://www.vita.ba/images/rocketlauncher/pages/about-us/img-0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504" y="5246618"/>
            <a:ext cx="2163232" cy="161138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4516282" y="1862157"/>
            <a:ext cx="460851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bs-Latn-BA" sz="2000" dirty="0">
                <a:latin typeface="Times New Roman" pitchFamily="18" charset="0"/>
                <a:cs typeface="Times New Roman" pitchFamily="18" charset="0"/>
              </a:rPr>
              <a:t>Europska unija je sada u teškim ekonomskim i finansijskim problemima, suočava se sa velikim procentom nezaposlenosti, siromaštvom, dugovanjima, zbog čega se zemlje eurozone suočavaju sa teškim mjerama </a:t>
            </a:r>
            <a:r>
              <a:rPr lang="bs-Latn-BA" sz="2000" dirty="0" smtClean="0">
                <a:latin typeface="Times New Roman" pitchFamily="18" charset="0"/>
                <a:cs typeface="Times New Roman" pitchFamily="18" charset="0"/>
              </a:rPr>
              <a:t>štednje.</a:t>
            </a:r>
            <a:endParaRPr lang="bs-Latn-BA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Slikovni rezultat za ekonomska kriza eu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88840"/>
            <a:ext cx="3810000" cy="2425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Slikovni rezultat za ekonomska kriza eu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666" y="4797152"/>
            <a:ext cx="6502806" cy="1905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72858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541345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4A6A4-B7A4-44FE-825A-3FE50E0EF2EA}" type="slidenum">
              <a:rPr lang="fr-CA" altLang="zh-CN" smtClean="0"/>
              <a:pPr/>
              <a:t>8</a:t>
            </a:fld>
            <a:endParaRPr lang="fr-CA" altLang="zh-CN"/>
          </a:p>
        </p:txBody>
      </p:sp>
      <p:sp>
        <p:nvSpPr>
          <p:cNvPr id="6" name="Rectangle 5"/>
          <p:cNvSpPr/>
          <p:nvPr/>
        </p:nvSpPr>
        <p:spPr>
          <a:xfrm>
            <a:off x="1259632" y="548680"/>
            <a:ext cx="25234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s-Latn-BA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Očekivane koristi: </a:t>
            </a:r>
          </a:p>
        </p:txBody>
      </p:sp>
    </p:spTree>
    <p:extLst>
      <p:ext uri="{BB962C8B-B14F-4D97-AF65-F5344CB8AC3E}">
        <p14:creationId xmlns:p14="http://schemas.microsoft.com/office/powerpoint/2010/main" val="3337843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www.inkluzijakurs.info/modulpics/gdpeu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46"/>
          <a:stretch/>
        </p:blipFill>
        <p:spPr bwMode="auto">
          <a:xfrm>
            <a:off x="1115616" y="2996952"/>
            <a:ext cx="7128792" cy="31997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2195736" y="6359016"/>
            <a:ext cx="4536504" cy="332656"/>
          </a:xfrm>
          <a:prstGeom prst="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bs-Latn-BA" sz="1800" i="1" dirty="0">
                <a:latin typeface="Times New Roman" pitchFamily="18" charset="0"/>
                <a:cs typeface="Times New Roman" pitchFamily="18" charset="0"/>
              </a:rPr>
              <a:t>Prosječna stopa rasta BDP u EU</a:t>
            </a:r>
            <a:endParaRPr lang="bs-Latn-BA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1520" y="1700808"/>
            <a:ext cx="8712968" cy="923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bs-Latn-BA" sz="1800" i="1" dirty="0">
                <a:latin typeface="Times New Roman" pitchFamily="18" charset="0"/>
                <a:cs typeface="Times New Roman" pitchFamily="18" charset="0"/>
              </a:rPr>
              <a:t>Ekonomska kriza koja je pogodila sve članice EU od 2009. godine, ispoljena je u negativnim stopama ekonomskog rasta. Na nivou </a:t>
            </a:r>
            <a:r>
              <a:rPr lang="bs-Latn-BA" sz="1800" i="1" dirty="0" smtClean="0">
                <a:latin typeface="Times New Roman" pitchFamily="18" charset="0"/>
                <a:cs typeface="Times New Roman" pitchFamily="18" charset="0"/>
              </a:rPr>
              <a:t>EU  </a:t>
            </a:r>
            <a:r>
              <a:rPr lang="bs-Latn-BA" sz="1800" i="1" dirty="0">
                <a:latin typeface="Times New Roman" pitchFamily="18" charset="0"/>
                <a:cs typeface="Times New Roman" pitchFamily="18" charset="0"/>
              </a:rPr>
              <a:t>prosječna stopa ekonomskog rasta u 2009. godini iznosila je -4,2%. </a:t>
            </a:r>
          </a:p>
        </p:txBody>
      </p:sp>
    </p:spTree>
    <p:extLst>
      <p:ext uri="{BB962C8B-B14F-4D97-AF65-F5344CB8AC3E}">
        <p14:creationId xmlns:p14="http://schemas.microsoft.com/office/powerpoint/2010/main" val="11770299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SWOT Analysi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SWOT Analysis</Template>
  <TotalTime>967</TotalTime>
  <Words>523</Words>
  <Application>Microsoft Office PowerPoint</Application>
  <PresentationFormat>On-screen Show (4:3)</PresentationFormat>
  <Paragraphs>97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SWOT Analysis</vt:lpstr>
      <vt:lpstr>Bankarska unija</vt:lpstr>
      <vt:lpstr>PowerPoint Presentation</vt:lpstr>
      <vt:lpstr>1. Karakteristike bankarske unije</vt:lpstr>
      <vt:lpstr> Osnovne funkcije bankarskog sektora </vt:lpstr>
      <vt:lpstr>PowerPoint Presentation</vt:lpstr>
      <vt:lpstr>PowerPoint Presentation</vt:lpstr>
      <vt:lpstr>2. Ekonomska kriza i ekonomski rast u EU  </vt:lpstr>
      <vt:lpstr>PowerPoint Presentation</vt:lpstr>
      <vt:lpstr>PowerPoint Presentation</vt:lpstr>
      <vt:lpstr>Kako se bankarskom unijom stvara sigurniji bankarski sektor u europodručju? </vt:lpstr>
      <vt:lpstr>3. Nadzor nad bankama  </vt:lpstr>
      <vt:lpstr>PowerPoint Presentation</vt:lpstr>
      <vt:lpstr>PowerPoint Presentation</vt:lpstr>
      <vt:lpstr>PowerPoint Presentation</vt:lpstr>
      <vt:lpstr> BU: SSM, SRM I JEDINSTVENA PRAVILA </vt:lpstr>
      <vt:lpstr> Jedinstveni nadzorni mehanizam (SSM)  </vt:lpstr>
      <vt:lpstr> Jedinstveni nadzorni mehanizam (SSM)  </vt:lpstr>
      <vt:lpstr>Jedinstveni sanacijski mehanizam (SRM)</vt:lpstr>
      <vt:lpstr>Hvala na pažnji 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Pravno regulisanje poštanskog saobraćaja u BiH</dc:title>
  <dc:creator>Demir</dc:creator>
  <cp:lastModifiedBy>Predavanja</cp:lastModifiedBy>
  <cp:revision>68</cp:revision>
  <dcterms:created xsi:type="dcterms:W3CDTF">2014-05-11T21:16:46Z</dcterms:created>
  <dcterms:modified xsi:type="dcterms:W3CDTF">2016-11-23T16:54:25Z</dcterms:modified>
</cp:coreProperties>
</file>