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5"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52174" autoAdjust="0"/>
  </p:normalViewPr>
  <p:slideViewPr>
    <p:cSldViewPr>
      <p:cViewPr>
        <p:scale>
          <a:sx n="100" d="100"/>
          <a:sy n="100" d="100"/>
        </p:scale>
        <p:origin x="-11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AA31693-A72B-4668-8126-A8243784CF7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31693-A72B-4668-8126-A8243784CF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31693-A72B-4668-8126-A8243784CF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31693-A72B-4668-8126-A8243784CF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AA31693-A72B-4668-8126-A8243784CF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31693-A72B-4668-8126-A8243784CF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31693-A72B-4668-8126-A8243784CF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31693-A72B-4668-8126-A8243784CF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31693-A72B-4668-8126-A8243784CF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31693-A72B-4668-8126-A8243784CF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B6A070-8968-42EF-8986-4CB56E32B76F}" type="datetimeFigureOut">
              <a:rPr lang="en-US" smtClean="0"/>
              <a:pPr/>
              <a:t>11/22/2016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31693-A72B-4668-8126-A8243784CF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B6A070-8968-42EF-8986-4CB56E32B76F}" type="datetimeFigureOut">
              <a:rPr lang="en-US" smtClean="0"/>
              <a:pPr/>
              <a:t>11/22/2016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AA31693-A72B-4668-8126-A8243784CF7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142984"/>
            <a:ext cx="8229600" cy="1500198"/>
          </a:xfrm>
        </p:spPr>
        <p:txBody>
          <a:bodyPr>
            <a:normAutofit/>
          </a:bodyPr>
          <a:lstStyle/>
          <a:p>
            <a:r>
              <a:rPr lang="bs-Latn-BA" sz="2000" dirty="0" smtClean="0">
                <a:effectLst/>
              </a:rPr>
              <a:t>Predmet</a:t>
            </a:r>
            <a:br>
              <a:rPr lang="bs-Latn-BA" sz="2000" dirty="0" smtClean="0">
                <a:effectLst/>
              </a:rPr>
            </a:br>
            <a:r>
              <a:rPr lang="bs-Latn-BA" sz="4000" dirty="0" smtClean="0"/>
              <a:t>EKONOMIJA EUROPSKE UNIJE</a:t>
            </a:r>
            <a:endParaRPr lang="en-US" sz="4000" dirty="0"/>
          </a:p>
        </p:txBody>
      </p:sp>
      <p:sp>
        <p:nvSpPr>
          <p:cNvPr id="3" name="Subtitle 2"/>
          <p:cNvSpPr>
            <a:spLocks noGrp="1"/>
          </p:cNvSpPr>
          <p:nvPr>
            <p:ph type="subTitle" idx="1"/>
          </p:nvPr>
        </p:nvSpPr>
        <p:spPr>
          <a:xfrm>
            <a:off x="1371600" y="3331698"/>
            <a:ext cx="6400800" cy="2597632"/>
          </a:xfrm>
        </p:spPr>
        <p:txBody>
          <a:bodyPr>
            <a:normAutofit fontScale="92500" lnSpcReduction="20000"/>
          </a:bodyPr>
          <a:lstStyle/>
          <a:p>
            <a:r>
              <a:rPr lang="bs-Latn-BA" dirty="0" smtClean="0"/>
              <a:t>RADIONICA</a:t>
            </a:r>
          </a:p>
          <a:p>
            <a:r>
              <a:rPr lang="bs-Latn-BA" sz="3600" dirty="0" smtClean="0"/>
              <a:t>STRATEGIJA EUROPA 2020</a:t>
            </a:r>
            <a:endParaRPr lang="en-US" sz="3600" dirty="0" smtClean="0"/>
          </a:p>
          <a:p>
            <a:endParaRPr lang="bs-Latn-BA" sz="1200" dirty="0" smtClean="0"/>
          </a:p>
          <a:p>
            <a:endParaRPr lang="bs-Latn-BA" sz="1200" dirty="0"/>
          </a:p>
          <a:p>
            <a:endParaRPr lang="bs-Latn-BA" sz="1200" dirty="0" smtClean="0"/>
          </a:p>
          <a:p>
            <a:pPr algn="l"/>
            <a:r>
              <a:rPr lang="bs-Latn-BA" sz="1200" dirty="0" smtClean="0"/>
              <a:t>                                                                                                          </a:t>
            </a:r>
            <a:endParaRPr lang="bs-Latn-BA" sz="1200" dirty="0"/>
          </a:p>
          <a:p>
            <a:pPr algn="l"/>
            <a:r>
              <a:rPr lang="bs-Latn-BA" sz="1200" dirty="0" smtClean="0"/>
              <a:t>Mentor: Doc. dr  Kristijan Ristić                          </a:t>
            </a:r>
            <a:r>
              <a:rPr lang="bs-Latn-BA" sz="1200" dirty="0" smtClean="0"/>
              <a:t>            Studenti</a:t>
            </a:r>
            <a:r>
              <a:rPr lang="bs-Latn-BA" sz="1200" dirty="0" smtClean="0"/>
              <a:t>: Belma Smajiš, Stefan Tuševljak, </a:t>
            </a:r>
            <a:endParaRPr lang="bs-Latn-BA" sz="1200" dirty="0" smtClean="0"/>
          </a:p>
          <a:p>
            <a:pPr algn="l"/>
            <a:r>
              <a:rPr lang="bs-Latn-BA" sz="1200" dirty="0" smtClean="0"/>
              <a:t> </a:t>
            </a:r>
            <a:r>
              <a:rPr lang="bs-Latn-BA" sz="1200" dirty="0" smtClean="0"/>
              <a:t>                                                                                                               </a:t>
            </a:r>
            <a:r>
              <a:rPr lang="bs-Latn-BA" sz="1200" dirty="0" smtClean="0"/>
              <a:t>Ismar </a:t>
            </a:r>
            <a:r>
              <a:rPr lang="bs-Latn-BA" sz="1200" dirty="0" smtClean="0"/>
              <a:t> Musić, Đorđe Stupar                                                                                  </a:t>
            </a:r>
            <a:r>
              <a:rPr lang="bs-Latn-BA" sz="1200" dirty="0" smtClean="0"/>
              <a:t>               </a:t>
            </a:r>
            <a:endParaRPr lang="bs-Latn-BA" sz="1200" dirty="0" smtClean="0"/>
          </a:p>
          <a:p>
            <a:pPr algn="l"/>
            <a:r>
              <a:rPr lang="bs-Latn-BA" sz="1200" dirty="0" smtClean="0"/>
              <a:t>                                                                                                                                </a:t>
            </a:r>
          </a:p>
          <a:p>
            <a:pPr algn="l"/>
            <a:endParaRPr lang="bs-Latn-BA" sz="1200" dirty="0" smtClean="0"/>
          </a:p>
          <a:p>
            <a:pPr algn="l"/>
            <a:r>
              <a:rPr lang="bs-Latn-BA" sz="1200" dirty="0" smtClean="0"/>
              <a:t>                                                                                Novembar, 2016                                                     </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smtClean="0"/>
              <a:t>STRATEGIJA EU 2020</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hr-HR" b="1" dirty="0" smtClean="0"/>
              <a:t>Europska komisija namjerava da poboljša ključne politike i instrumente kao što su </a:t>
            </a:r>
          </a:p>
          <a:p>
            <a:pPr>
              <a:buNone/>
            </a:pPr>
            <a:r>
              <a:rPr lang="hr-HR" b="1" dirty="0" smtClean="0"/>
              <a:t>jedinstveno tržište, budžet i vanjska ekonomska  politika EU usmjeravajući ih ka</a:t>
            </a:r>
          </a:p>
          <a:p>
            <a:pPr>
              <a:buNone/>
            </a:pPr>
            <a:r>
              <a:rPr lang="hr-HR" b="1" dirty="0" smtClean="0"/>
              <a:t> ostvarenju ciljeva Strategije Europa 2020.</a:t>
            </a:r>
          </a:p>
          <a:p>
            <a:r>
              <a:rPr lang="hr-HR" b="1" dirty="0" smtClean="0"/>
              <a:t>Jedinstveno tržište za 21.vijek- kako bi se jedinstveno tržište usmjerilo da služi ciljevima Strategije potrebna su funkcionalna i dobro povezana tržišta u kojima konkurencija i pristup potrošaća stimulišu rast i inovacije. Pristup tržištima za mala i srednja preduzeća se mora poboljšati. Poduzetništvo se mora razvijati kroz konkretne inicijative, a politika mora osigurati da tržišta omoguće odgovarajući ambijent za inovacije.</a:t>
            </a:r>
            <a:endParaRPr lang="en-US" dirty="0" smtClean="0"/>
          </a:p>
          <a:p>
            <a:r>
              <a:rPr lang="hr-HR" b="1" dirty="0" smtClean="0"/>
              <a:t>Investiranje u rast: koheziona politika, mobilisanje budžeta EU i privatnih finansija.</a:t>
            </a:r>
            <a:endParaRPr lang="en-US" dirty="0" smtClean="0"/>
          </a:p>
          <a:p>
            <a:r>
              <a:rPr lang="hr-HR" b="1" dirty="0" smtClean="0"/>
              <a:t>Koheziona politika i njeni strukturalni fondovi ključni su za ostvarenje prioriteta pametnog, održivog i inkluzivnog rasta državama članicama i regijama. (korištenje svih energija i kapaciteta).</a:t>
            </a:r>
            <a:endParaRPr lang="en-US" dirty="0" smtClean="0"/>
          </a:p>
          <a:p>
            <a:r>
              <a:rPr lang="hr-HR" b="1" dirty="0" smtClean="0"/>
              <a:t>Korištenje instrumenata vanjske politike- gloobalni rast će stvoriti nove mogućnosti za izvoznike. EU nastoji da ostvari svoje ciljeve kroz korištenje svih alata kojima raspolaže. Dio rasta koji Europa treba da ostvari dolazi od zemalja sa rastućom ekonomijom, srednja klasa se razvija i uvozi robe i usluge u kojima EU ima konkurentsku prednost.</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39850"/>
          </a:xfrm>
        </p:spPr>
        <p:txBody>
          <a:bodyPr>
            <a:normAutofit fontScale="90000"/>
          </a:bodyPr>
          <a:lstStyle/>
          <a:p>
            <a:r>
              <a:rPr lang="en-US" dirty="0" smtClean="0">
                <a:latin typeface="Calibri"/>
                <a:ea typeface="Calibri"/>
                <a:cs typeface="Times New Roman"/>
              </a:rPr>
              <a:t/>
            </a:r>
            <a:br>
              <a:rPr lang="en-US" dirty="0" smtClean="0">
                <a:latin typeface="Calibri"/>
                <a:ea typeface="Calibri"/>
                <a:cs typeface="Times New Roman"/>
              </a:rPr>
            </a:br>
            <a:r>
              <a:rPr lang="bs-Latn-BA" dirty="0" smtClean="0">
                <a:latin typeface="Calibri"/>
                <a:ea typeface="Calibri"/>
                <a:cs typeface="Times New Roman"/>
              </a:rPr>
              <a:t/>
            </a:r>
            <a:br>
              <a:rPr lang="bs-Latn-BA" dirty="0" smtClean="0">
                <a:latin typeface="Calibri"/>
                <a:ea typeface="Calibri"/>
                <a:cs typeface="Times New Roman"/>
              </a:rPr>
            </a:br>
            <a:r>
              <a:rPr lang="bs-Latn-BA" dirty="0" smtClean="0">
                <a:latin typeface="Calibri"/>
                <a:ea typeface="Calibri"/>
                <a:cs typeface="Times New Roman"/>
              </a:rPr>
              <a:t/>
            </a:r>
            <a:br>
              <a:rPr lang="bs-Latn-BA" dirty="0" smtClean="0">
                <a:latin typeface="Calibri"/>
                <a:ea typeface="Calibri"/>
                <a:cs typeface="Times New Roman"/>
              </a:rPr>
            </a:br>
            <a:r>
              <a:rPr lang="hr-HR" sz="3600" dirty="0" smtClean="0"/>
              <a:t>INSTITUCIJE EU I INSTITUCIJE ZEMALJA ČLANICA U PROVOĐENJU STRATEGIJE</a:t>
            </a:r>
            <a:r>
              <a:rPr lang="en-US" sz="3600" dirty="0" smtClean="0"/>
              <a:t/>
            </a:r>
            <a:br>
              <a:rPr lang="en-US" sz="3600" dirty="0" smtClean="0"/>
            </a:br>
            <a:r>
              <a:rPr lang="hr-HR" sz="3600" dirty="0" smtClean="0"/>
              <a:t> </a:t>
            </a:r>
            <a:r>
              <a:rPr lang="en-US" sz="4000" dirty="0" smtClean="0"/>
              <a:t/>
            </a:r>
            <a:br>
              <a:rPr lang="en-US" sz="4000" dirty="0" smtClean="0"/>
            </a:br>
            <a:r>
              <a:rPr lang="bs-Latn-BA" b="1" dirty="0" smtClean="0"/>
              <a:t/>
            </a:r>
            <a:br>
              <a:rPr lang="bs-Latn-BA" b="1" dirty="0" smtClean="0"/>
            </a:br>
            <a:endParaRPr lang="en-US" dirty="0"/>
          </a:p>
        </p:txBody>
      </p:sp>
      <p:sp>
        <p:nvSpPr>
          <p:cNvPr id="3" name="Content Placeholder 2"/>
          <p:cNvSpPr>
            <a:spLocks noGrp="1"/>
          </p:cNvSpPr>
          <p:nvPr>
            <p:ph idx="1"/>
          </p:nvPr>
        </p:nvSpPr>
        <p:spPr>
          <a:xfrm>
            <a:off x="457200" y="1928802"/>
            <a:ext cx="8229600" cy="4380558"/>
          </a:xfrm>
        </p:spPr>
        <p:txBody>
          <a:bodyPr>
            <a:normAutofit fontScale="77500" lnSpcReduction="20000"/>
          </a:bodyPr>
          <a:lstStyle/>
          <a:p>
            <a:r>
              <a:rPr lang="hr-HR" b="1" dirty="0" smtClean="0"/>
              <a:t>Gospodarsko upravljanje EU ojačalo je od donošenja strategije Europa 2020. </a:t>
            </a:r>
            <a:endParaRPr lang="en-US" dirty="0" smtClean="0"/>
          </a:p>
          <a:p>
            <a:r>
              <a:rPr lang="hr-HR" b="1" dirty="0" smtClean="0"/>
              <a:t>Europski semestar je ključni elemenat  reformi između nacionalnih razina i razine EU.</a:t>
            </a:r>
            <a:endParaRPr lang="en-US" dirty="0" smtClean="0"/>
          </a:p>
          <a:p>
            <a:r>
              <a:rPr lang="hr-HR" b="1" dirty="0" smtClean="0"/>
              <a:t>Faze Europskog semestra: godišnji pregled rasta Komisije u kojem se iznose prioriteti EU-a. Oni su predmet rasprava drževa članica u fazi koja prethodi proljetnom sastanku Europskog vijeća i pripreme njihovih nacionalnih programa reformi i stabilnosti koji se iznosi u aprilu. Procjene programa odražavaju se preporukama Komisije državama članicama, zatim ih podržava Vijeće i Europsko vijeće. Takođe Europski parlament aktivno sudjeluje u raspravi „parlamentarnim tjednom“, namjenjenom raspravama o o općim prioritetima na razini EU-a i na nacionalnoj razini.</a:t>
            </a: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noAutofit/>
          </a:bodyPr>
          <a:lstStyle/>
          <a:p>
            <a:r>
              <a:rPr lang="bs-Latn-BA" sz="3200" dirty="0" smtClean="0"/>
              <a:t>NAPREDAK STRATEGIJE EU 2020</a:t>
            </a:r>
            <a:endParaRPr lang="en-US" sz="3200" dirty="0"/>
          </a:p>
        </p:txBody>
      </p:sp>
      <p:sp>
        <p:nvSpPr>
          <p:cNvPr id="3" name="Content Placeholder 2"/>
          <p:cNvSpPr>
            <a:spLocks noGrp="1"/>
          </p:cNvSpPr>
          <p:nvPr>
            <p:ph idx="1"/>
          </p:nvPr>
        </p:nvSpPr>
        <p:spPr>
          <a:xfrm>
            <a:off x="457200" y="1571612"/>
            <a:ext cx="8229600" cy="4737748"/>
          </a:xfrm>
        </p:spPr>
        <p:txBody>
          <a:bodyPr>
            <a:normAutofit fontScale="92500" lnSpcReduction="10000"/>
          </a:bodyPr>
          <a:lstStyle/>
          <a:p>
            <a:pPr lvl="0">
              <a:buNone/>
            </a:pPr>
            <a:r>
              <a:rPr lang="bs-Latn-BA" sz="2600" b="1" dirty="0" smtClean="0"/>
              <a:t>1.Povečanje zaposlenosti</a:t>
            </a:r>
          </a:p>
          <a:p>
            <a:pPr>
              <a:buNone/>
            </a:pPr>
            <a:r>
              <a:rPr lang="bs-Latn-BA" sz="2600" b="1" dirty="0" smtClean="0"/>
              <a:t>Na temelju nedavnih kretanja očekuje se da </a:t>
            </a:r>
          </a:p>
          <a:p>
            <a:pPr>
              <a:buNone/>
            </a:pPr>
            <a:r>
              <a:rPr lang="bs-Latn-BA" sz="2600" b="1" dirty="0" smtClean="0"/>
              <a:t>će do 2020. porasti na oko 72%, a ispunjenjem </a:t>
            </a:r>
          </a:p>
          <a:p>
            <a:pPr>
              <a:buNone/>
            </a:pPr>
            <a:r>
              <a:rPr lang="bs-Latn-BA" sz="2600" b="1" dirty="0" smtClean="0"/>
              <a:t>nacionalnih ciljeva porasla bi do 74%, neznatno </a:t>
            </a:r>
          </a:p>
          <a:p>
            <a:pPr>
              <a:buNone/>
            </a:pPr>
            <a:r>
              <a:rPr lang="bs-Latn-BA" sz="2600" b="1" dirty="0" smtClean="0"/>
              <a:t>ispod cilja za 2020. godinu.</a:t>
            </a:r>
            <a:endParaRPr lang="en-US" sz="2600" dirty="0" smtClean="0"/>
          </a:p>
          <a:p>
            <a:pPr>
              <a:buNone/>
            </a:pPr>
            <a:r>
              <a:rPr lang="bs-Latn-BA" sz="2600" b="1" dirty="0" smtClean="0"/>
              <a:t>2.Povećanje javnih i privatnih ulaganja u istraživanje i</a:t>
            </a:r>
          </a:p>
          <a:p>
            <a:pPr>
              <a:buNone/>
            </a:pPr>
            <a:r>
              <a:rPr lang="bs-Latn-BA" sz="2600" b="1" dirty="0" smtClean="0"/>
              <a:t> razvoj na 3% BDP-a</a:t>
            </a:r>
          </a:p>
          <a:p>
            <a:pPr>
              <a:buNone/>
            </a:pPr>
            <a:r>
              <a:rPr lang="hr-HR" sz="2600" b="1" dirty="0" smtClean="0"/>
              <a:t>Predviđa se da će se u ulaganja u istraživanja i </a:t>
            </a:r>
          </a:p>
          <a:p>
            <a:pPr>
              <a:buNone/>
            </a:pPr>
            <a:r>
              <a:rPr lang="hr-HR" sz="2600" b="1" dirty="0" smtClean="0"/>
              <a:t>razvoj do 2020. povećati na 2,2%, a ako države članice </a:t>
            </a:r>
          </a:p>
          <a:p>
            <a:pPr>
              <a:buNone/>
            </a:pPr>
            <a:r>
              <a:rPr lang="hr-HR" sz="2600" b="1" dirty="0" smtClean="0"/>
              <a:t>ispune svoje nacionalne ciljeve , taj udio bi </a:t>
            </a:r>
          </a:p>
          <a:p>
            <a:pPr>
              <a:buNone/>
            </a:pPr>
            <a:r>
              <a:rPr lang="hr-HR" sz="2600" b="1" dirty="0" smtClean="0"/>
              <a:t>mogao iznosti 2,6%.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4900" b="1" dirty="0" smtClean="0"/>
              <a:t/>
            </a:r>
            <a:br>
              <a:rPr lang="bs-Latn-BA" sz="4900" b="1" dirty="0" smtClean="0"/>
            </a:br>
            <a:r>
              <a:rPr lang="bs-Latn-BA" sz="3600" dirty="0" smtClean="0"/>
              <a:t>NAPREDAK STRATEGIJE EU 2020</a:t>
            </a:r>
            <a:r>
              <a:rPr lang="en-US" sz="3600" dirty="0"/>
              <a:t/>
            </a:r>
            <a:br>
              <a:rPr lang="en-US" sz="3600" dirty="0"/>
            </a:br>
            <a:endParaRPr lang="en-US" sz="3600" dirty="0"/>
          </a:p>
        </p:txBody>
      </p:sp>
      <p:sp>
        <p:nvSpPr>
          <p:cNvPr id="3" name="Content Placeholder 2"/>
          <p:cNvSpPr>
            <a:spLocks noGrp="1"/>
          </p:cNvSpPr>
          <p:nvPr>
            <p:ph idx="1"/>
          </p:nvPr>
        </p:nvSpPr>
        <p:spPr/>
        <p:txBody>
          <a:bodyPr>
            <a:normAutofit fontScale="92500" lnSpcReduction="10000"/>
          </a:bodyPr>
          <a:lstStyle/>
          <a:p>
            <a:pPr lvl="0">
              <a:buNone/>
            </a:pPr>
            <a:r>
              <a:rPr lang="bs-Latn-BA" sz="2000" b="1" dirty="0" smtClean="0"/>
              <a:t>3.Smanjenje emisije stakleničkih plinova za najmanje </a:t>
            </a:r>
          </a:p>
          <a:p>
            <a:pPr lvl="0">
              <a:buNone/>
            </a:pPr>
            <a:r>
              <a:rPr lang="bs-Latn-BA" sz="2000" b="1" dirty="0" smtClean="0"/>
              <a:t>20%,povećanje udjela obnovljivih izvora energije u ukupnoj </a:t>
            </a:r>
          </a:p>
          <a:p>
            <a:pPr lvl="0">
              <a:buNone/>
            </a:pPr>
            <a:r>
              <a:rPr lang="bs-Latn-BA" sz="2000" b="1" dirty="0" smtClean="0"/>
              <a:t>potrošnji energije na 20%, povećanje energetske učinkovitosti  za </a:t>
            </a:r>
          </a:p>
          <a:p>
            <a:pPr lvl="0">
              <a:buNone/>
            </a:pPr>
            <a:r>
              <a:rPr lang="bs-Latn-BA" sz="2000" b="1" dirty="0" smtClean="0"/>
              <a:t>20%</a:t>
            </a:r>
            <a:endParaRPr lang="en-US" sz="2000" dirty="0" smtClean="0"/>
          </a:p>
          <a:p>
            <a:pPr>
              <a:buNone/>
            </a:pPr>
            <a:r>
              <a:rPr lang="hr-HR" sz="2000" b="1" dirty="0" smtClean="0"/>
              <a:t>EU je do 2012. već postigao smanjenje emisija stakleničkih plinova </a:t>
            </a:r>
          </a:p>
          <a:p>
            <a:pPr>
              <a:buNone/>
            </a:pPr>
            <a:r>
              <a:rPr lang="hr-HR" sz="2000" b="1" dirty="0" smtClean="0"/>
              <a:t>od 18%. U 2012. udio obnovljive energije već je dosegnuo 14,4%. </a:t>
            </a:r>
          </a:p>
          <a:p>
            <a:pPr>
              <a:buNone/>
            </a:pPr>
            <a:r>
              <a:rPr lang="hr-HR" sz="2000" b="1" dirty="0" smtClean="0"/>
              <a:t>Cilj udjela od 20% do 2020.čini se ostvarivim.</a:t>
            </a:r>
            <a:r>
              <a:rPr lang="bs-Latn-BA" sz="2000" b="1" dirty="0" smtClean="0"/>
              <a:t> Potrošnja primarne </a:t>
            </a:r>
          </a:p>
          <a:p>
            <a:pPr>
              <a:buNone/>
            </a:pPr>
            <a:r>
              <a:rPr lang="bs-Latn-BA" sz="2000" b="1" dirty="0" smtClean="0"/>
              <a:t>energije je pala za oko 8% između 2006. i 2012. Kako bi se postigao </a:t>
            </a:r>
          </a:p>
          <a:p>
            <a:pPr>
              <a:buNone/>
            </a:pPr>
            <a:r>
              <a:rPr lang="bs-Latn-BA" sz="2000" b="1" dirty="0" smtClean="0"/>
              <a:t>cilj do 2020. Potrebno je smanjenje od 6,3%.</a:t>
            </a:r>
            <a:endParaRPr lang="en-US" sz="2000" dirty="0" smtClean="0"/>
          </a:p>
          <a:p>
            <a:pPr lvl="0">
              <a:buNone/>
            </a:pPr>
            <a:r>
              <a:rPr lang="bs-Latn-BA" sz="2000" b="1" dirty="0" smtClean="0"/>
              <a:t>4.Smanjenje napuštanja školovanja od 10%, povećanje stanovništva </a:t>
            </a:r>
          </a:p>
          <a:p>
            <a:pPr lvl="0">
              <a:buNone/>
            </a:pPr>
            <a:r>
              <a:rPr lang="bs-Latn-BA" sz="2000" b="1" dirty="0" smtClean="0"/>
              <a:t>sa visokoškolskim obrazovanjem  na 40%  u dobi od 30-34 godine</a:t>
            </a:r>
          </a:p>
          <a:p>
            <a:pPr lvl="0">
              <a:buNone/>
            </a:pPr>
            <a:r>
              <a:rPr lang="hr-HR" sz="2000" b="1" dirty="0" smtClean="0"/>
              <a:t>Polovica članica je već postigla ili će postići svoje ciljeve. Po pitanju </a:t>
            </a:r>
          </a:p>
          <a:p>
            <a:pPr lvl="0">
              <a:buNone/>
            </a:pPr>
            <a:r>
              <a:rPr lang="hr-HR" sz="2000" b="1" dirty="0" smtClean="0"/>
              <a:t>povećanja stanovništva sa visokoškolskim obrazovanjem očekuje se</a:t>
            </a:r>
          </a:p>
          <a:p>
            <a:pPr lvl="0">
              <a:buNone/>
            </a:pPr>
            <a:r>
              <a:rPr lang="hr-HR" sz="2000" b="1" dirty="0" smtClean="0"/>
              <a:t> ostvarenje cilja do 2020.godine.</a:t>
            </a:r>
            <a:endParaRPr lang="en-US" sz="2000" dirty="0" smtClean="0"/>
          </a:p>
          <a:p>
            <a:pPr>
              <a:buNone/>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3600" dirty="0" smtClean="0"/>
              <a:t/>
            </a:r>
            <a:br>
              <a:rPr lang="bs-Latn-BA" sz="3600" dirty="0" smtClean="0"/>
            </a:br>
            <a:r>
              <a:rPr lang="bs-Latn-BA" sz="3600" dirty="0" smtClean="0"/>
              <a:t>NAPREDAK STRATEGIJE EU 2020</a:t>
            </a:r>
            <a:r>
              <a:rPr lang="en-US" sz="4400" dirty="0" smtClean="0"/>
              <a:t/>
            </a:r>
            <a:br>
              <a:rPr lang="en-US" sz="4400" dirty="0" smtClean="0"/>
            </a:br>
            <a:endParaRPr lang="en-US" dirty="0"/>
          </a:p>
        </p:txBody>
      </p:sp>
      <p:sp>
        <p:nvSpPr>
          <p:cNvPr id="3" name="Content Placeholder 2"/>
          <p:cNvSpPr>
            <a:spLocks noGrp="1"/>
          </p:cNvSpPr>
          <p:nvPr>
            <p:ph idx="1"/>
          </p:nvPr>
        </p:nvSpPr>
        <p:spPr/>
        <p:txBody>
          <a:bodyPr/>
          <a:lstStyle/>
          <a:p>
            <a:pPr lvl="0">
              <a:buNone/>
            </a:pPr>
            <a:r>
              <a:rPr lang="bs-Latn-BA" sz="2000" b="1" dirty="0" smtClean="0"/>
              <a:t>5.Smanjenje broja ljudi na rubu siromaštva i socijalne isključenosti </a:t>
            </a:r>
          </a:p>
          <a:p>
            <a:pPr lvl="0">
              <a:buNone/>
            </a:pPr>
            <a:r>
              <a:rPr lang="bs-Latn-BA" sz="2000" b="1" dirty="0" smtClean="0"/>
              <a:t>za najmanje 20 milijuna</a:t>
            </a:r>
          </a:p>
          <a:p>
            <a:pPr>
              <a:buNone/>
            </a:pPr>
            <a:r>
              <a:rPr lang="bs-Latn-BA" sz="2000" b="1" dirty="0" smtClean="0"/>
              <a:t>Broj ljudi kojima prijeti siromaštvo ili su izloženi socijalnoj </a:t>
            </a:r>
          </a:p>
          <a:p>
            <a:pPr>
              <a:buNone/>
            </a:pPr>
            <a:r>
              <a:rPr lang="bs-Latn-BA" sz="2000" b="1" dirty="0" smtClean="0"/>
              <a:t>isključenosti u EU je porastao sa 114 milijuna u 2009. na 124 </a:t>
            </a:r>
          </a:p>
          <a:p>
            <a:pPr>
              <a:buNone/>
            </a:pPr>
            <a:r>
              <a:rPr lang="bs-Latn-BA" sz="2000" b="1" dirty="0" smtClean="0"/>
              <a:t>milijuna u 2012. Tako da se </a:t>
            </a:r>
            <a:r>
              <a:rPr lang="bs-Latn-BA" sz="2000" b="1" smtClean="0"/>
              <a:t>EU odmaknuo </a:t>
            </a:r>
            <a:r>
              <a:rPr lang="bs-Latn-BA" sz="2000" b="1" dirty="0" smtClean="0"/>
              <a:t>od svog cilja i nema </a:t>
            </a:r>
          </a:p>
          <a:p>
            <a:pPr>
              <a:buNone/>
            </a:pPr>
            <a:r>
              <a:rPr lang="bs-Latn-BA" sz="2000" b="1" dirty="0" smtClean="0"/>
              <a:t>naznaka naglog napretka da bi se situacija  poboljšala. Broj ljudi </a:t>
            </a:r>
          </a:p>
          <a:p>
            <a:pPr>
              <a:buNone/>
            </a:pPr>
            <a:r>
              <a:rPr lang="bs-Latn-BA" sz="2000" b="1" dirty="0" smtClean="0"/>
              <a:t>kojima prijeti siromaštvo do 2020. mogao bi ostati na razini 100 </a:t>
            </a:r>
          </a:p>
          <a:p>
            <a:pPr>
              <a:buNone/>
            </a:pPr>
            <a:r>
              <a:rPr lang="bs-Latn-BA" sz="2000" b="1" dirty="0" smtClean="0"/>
              <a:t>milijuna.</a:t>
            </a:r>
          </a:p>
          <a:p>
            <a:pPr>
              <a:buNone/>
            </a:pPr>
            <a:r>
              <a:rPr lang="hr-HR" sz="2000" b="1" dirty="0" smtClean="0"/>
              <a:t>Gospodarsko upravljanje EU ojačalo je od donošenja strategije </a:t>
            </a:r>
          </a:p>
          <a:p>
            <a:pPr>
              <a:buNone/>
            </a:pPr>
            <a:r>
              <a:rPr lang="hr-HR" sz="2000" b="1" dirty="0" smtClean="0"/>
              <a:t>Europa 2020. </a:t>
            </a:r>
            <a:endParaRPr lang="en-US" sz="2000" dirty="0" smtClean="0"/>
          </a:p>
          <a:p>
            <a:pPr>
              <a:buNone/>
            </a:pPr>
            <a:endParaRPr lang="en-US" sz="2000" dirty="0" smtClean="0"/>
          </a:p>
          <a:p>
            <a:pPr lvl="0">
              <a:buNone/>
            </a:pPr>
            <a:endParaRPr lang="en-US" sz="2000"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endParaRPr lang="bs-Latn-BA" dirty="0" smtClean="0"/>
          </a:p>
          <a:p>
            <a:pPr>
              <a:buNone/>
            </a:pPr>
            <a:endParaRPr lang="en-US" dirty="0" smtClean="0"/>
          </a:p>
          <a:p>
            <a:r>
              <a:rPr lang="bs-Latn-BA" b="1" dirty="0" smtClean="0"/>
              <a:t>Kao odgovor na izlazak iz krize Europska unija 2010.godine usvaja Strategiju  Europa 2020. U godinama ranije Europska unija se susrela sa ekonomskim problemima koji su ogolili neke temeljne istine o izazovima koji očekuju europsku ekonomiju. Da bi postigla održivu budućnost Europa mora gledati dugoročno. A Europska unija ima veliku snagu, u talentiranoj radnoj snazi, snažnoj tehnološkoj i industrijskoj osnovi, untrašnjem tržištu,  zajedničkoj valuti, zatim iskušanoj socijalno tržišnoj ekonomiji.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PRIORITETI STRATEGIJE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bs-Latn-BA" b="1" dirty="0" smtClean="0"/>
              <a:t>Tri prioriteta koja se uzajamno prožimaju, </a:t>
            </a:r>
          </a:p>
          <a:p>
            <a:pPr>
              <a:buNone/>
            </a:pPr>
            <a:r>
              <a:rPr lang="bs-Latn-BA" b="1" dirty="0" smtClean="0"/>
              <a:t>odnose se konkretnije na: </a:t>
            </a:r>
            <a:endParaRPr lang="en-US" dirty="0" smtClean="0"/>
          </a:p>
          <a:p>
            <a:pPr>
              <a:buNone/>
            </a:pPr>
            <a:r>
              <a:rPr lang="bs-Latn-BA" b="1" dirty="0" smtClean="0"/>
              <a:t> </a:t>
            </a:r>
            <a:endParaRPr lang="en-US" dirty="0" smtClean="0"/>
          </a:p>
          <a:p>
            <a:pPr lvl="0"/>
            <a:r>
              <a:rPr lang="bs-Latn-BA" b="1" dirty="0" smtClean="0"/>
              <a:t>Pametni rast- razvijanje ekonomije zasnovane na znanju i inovacijama.Učinkovitije ulaganje u obrazovanje, istraživanje i inovacije.</a:t>
            </a:r>
            <a:endParaRPr lang="en-US" dirty="0" smtClean="0"/>
          </a:p>
          <a:p>
            <a:pPr lvl="0"/>
            <a:r>
              <a:rPr lang="bs-Latn-BA" b="1" dirty="0" smtClean="0"/>
              <a:t>Održivi razvoj- promovisanje konkurentnije ekonomije, koja efikasno koristi resursei vodi računa o okolišu.</a:t>
            </a:r>
            <a:endParaRPr lang="en-US" dirty="0" smtClean="0"/>
          </a:p>
          <a:p>
            <a:pPr lvl="0"/>
            <a:r>
              <a:rPr lang="bs-Latn-BA" b="1" dirty="0" smtClean="0"/>
              <a:t>Uključiv rast- pticanje ekonomije sa velikom zaposlenošću, koja ostvaruje ekonomsku, društvenu i teritorijalnu koheziju.</a:t>
            </a:r>
            <a:endParaRPr lang="en-US" dirty="0" smtClean="0"/>
          </a:p>
          <a:p>
            <a:endParaRPr lang="bs-Latn-BA"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bs-Latn-BA" sz="3600" dirty="0" smtClean="0"/>
              <a:t/>
            </a:r>
            <a:br>
              <a:rPr lang="bs-Latn-BA" sz="3600" dirty="0" smtClean="0"/>
            </a:br>
            <a:r>
              <a:rPr lang="bs-Latn-BA" sz="3600" dirty="0" smtClean="0"/>
              <a:t>CILJEVI STRATEGIJE</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normAutofit fontScale="70000" lnSpcReduction="20000"/>
          </a:bodyPr>
          <a:lstStyle/>
          <a:p>
            <a:endParaRPr lang="bs-Latn-BA" dirty="0" smtClean="0"/>
          </a:p>
          <a:p>
            <a:r>
              <a:rPr lang="hr-HR" b="1" dirty="0" smtClean="0"/>
              <a:t>-zaposleno 75% stanovništva između 20 i 64 godine, trebalo bi biti zaposleno (sada 69%) uključujući veće učešće žena, starijih radnika i bolju integraciju migranata kao radne snage.</a:t>
            </a:r>
            <a:endParaRPr lang="en-US" dirty="0" smtClean="0"/>
          </a:p>
          <a:p>
            <a:r>
              <a:rPr lang="hr-HR" b="1" dirty="0" smtClean="0"/>
              <a:t>-3% BDP-a EU treba investirati u istraživanje i razvoj u smislu većih poslova i produktivnosti.</a:t>
            </a:r>
            <a:endParaRPr lang="en-US" dirty="0" smtClean="0"/>
          </a:p>
          <a:p>
            <a:r>
              <a:rPr lang="hr-HR" b="1" dirty="0" smtClean="0"/>
              <a:t>-ispuniti klimatsko-energetske ciljeve 20/20/20, tj. Smanjenje emisija stakleničkih gasova za najmanje 20%, pvećati udio obnovljive energije u ukupnoj potrošnji energije za 20%, te za 20% povećati energetsku efikasnost.</a:t>
            </a:r>
            <a:endParaRPr lang="en-US" dirty="0" smtClean="0"/>
          </a:p>
          <a:p>
            <a:r>
              <a:rPr lang="hr-HR" b="1" dirty="0" smtClean="0"/>
              <a:t>-postotak osoba koje rano napuste školovanje trebao bi biti ispod 10%, (trenutno je 15%), a najmanje 40% mlade generacije od 30-34 godine trebalo bi završiti tercijarni stepen obrazovanja.</a:t>
            </a:r>
            <a:endParaRPr lang="en-US" dirty="0" smtClean="0"/>
          </a:p>
          <a:p>
            <a:r>
              <a:rPr lang="hr-HR" b="1" dirty="0" smtClean="0"/>
              <a:t>-20 miliona ljudi manje živi u siromaštvu ili u opasnosti od siromaštvai socijalne isključenosti.</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bs-Latn-BA" dirty="0" smtClean="0"/>
              <a:t> </a:t>
            </a:r>
            <a:r>
              <a:rPr lang="en-US" dirty="0" smtClean="0"/>
              <a:t/>
            </a:r>
            <a:br>
              <a:rPr lang="en-US" dirty="0" smtClean="0"/>
            </a:br>
            <a:r>
              <a:rPr lang="bs-Latn-BA" dirty="0" smtClean="0"/>
              <a:t>CILJEVI STRATEGIJE</a:t>
            </a:r>
            <a:endParaRPr lang="en-US" dirty="0"/>
          </a:p>
        </p:txBody>
      </p:sp>
      <p:sp>
        <p:nvSpPr>
          <p:cNvPr id="3" name="Content Placeholder 2"/>
          <p:cNvSpPr>
            <a:spLocks noGrp="1"/>
          </p:cNvSpPr>
          <p:nvPr>
            <p:ph idx="1"/>
          </p:nvPr>
        </p:nvSpPr>
        <p:spPr>
          <a:xfrm>
            <a:off x="457200" y="1714488"/>
            <a:ext cx="8229600" cy="4594872"/>
          </a:xfrm>
        </p:spPr>
        <p:txBody>
          <a:bodyPr>
            <a:normAutofit fontScale="85000" lnSpcReduction="20000"/>
          </a:bodyPr>
          <a:lstStyle/>
          <a:p>
            <a:pPr>
              <a:buNone/>
            </a:pPr>
            <a:r>
              <a:rPr lang="hr-HR" b="1" dirty="0" smtClean="0"/>
              <a:t>Ciljevi služe za davanje općeg položaja koji bi</a:t>
            </a:r>
          </a:p>
          <a:p>
            <a:pPr>
              <a:buNone/>
            </a:pPr>
            <a:r>
              <a:rPr lang="hr-HR" b="1" dirty="0" smtClean="0"/>
              <a:t>EU trebala zauzeti u odnosu na glavne </a:t>
            </a:r>
          </a:p>
          <a:p>
            <a:pPr>
              <a:buNone/>
            </a:pPr>
            <a:r>
              <a:rPr lang="hr-HR" b="1" dirty="0" smtClean="0"/>
              <a:t>parametre do 2020.godine. Prenose se na </a:t>
            </a:r>
          </a:p>
          <a:p>
            <a:pPr>
              <a:buNone/>
            </a:pPr>
            <a:r>
              <a:rPr lang="hr-HR" b="1" dirty="0" smtClean="0"/>
              <a:t>nacionalne ciljeve, kako bi svaka članica mogla </a:t>
            </a:r>
          </a:p>
          <a:p>
            <a:pPr>
              <a:buNone/>
            </a:pPr>
            <a:r>
              <a:rPr lang="hr-HR" b="1" dirty="0" smtClean="0"/>
              <a:t>provjeriti svoj napredak prema ostvarenju tih </a:t>
            </a:r>
          </a:p>
          <a:p>
            <a:pPr>
              <a:buNone/>
            </a:pPr>
            <a:r>
              <a:rPr lang="hr-HR" b="1" dirty="0" smtClean="0"/>
              <a:t>ciljeva. Ne podrazumjevaju podjelu tereta, </a:t>
            </a:r>
          </a:p>
          <a:p>
            <a:pPr>
              <a:buNone/>
            </a:pPr>
            <a:r>
              <a:rPr lang="hr-HR" b="1" dirty="0" smtClean="0"/>
              <a:t>radi  se o zajedničkim ciljevima koje treba ostvariti </a:t>
            </a:r>
          </a:p>
          <a:p>
            <a:pPr>
              <a:buNone/>
            </a:pPr>
            <a:r>
              <a:rPr lang="hr-HR" b="1" dirty="0" smtClean="0"/>
              <a:t>kombinacijom djelovanja na nacionalnoj razini i </a:t>
            </a:r>
          </a:p>
          <a:p>
            <a:pPr>
              <a:buNone/>
            </a:pPr>
            <a:r>
              <a:rPr lang="hr-HR" b="1" dirty="0" smtClean="0"/>
              <a:t>razini EU. Oni su međusobno povezani i uzajamno</a:t>
            </a:r>
          </a:p>
          <a:p>
            <a:pPr>
              <a:buNone/>
            </a:pPr>
            <a:r>
              <a:rPr lang="hr-HR" b="1" dirty="0" smtClean="0"/>
              <a:t> se podupiru. Navedeni ciljevi su reprezentativni i nisu </a:t>
            </a:r>
          </a:p>
          <a:p>
            <a:pPr>
              <a:buNone/>
            </a:pPr>
            <a:r>
              <a:rPr lang="hr-HR" b="1" dirty="0" smtClean="0"/>
              <a:t>ograničeni. Oni predstavljaju viđenje Europske komisije </a:t>
            </a:r>
          </a:p>
          <a:p>
            <a:pPr>
              <a:buNone/>
            </a:pPr>
            <a:r>
              <a:rPr lang="hr-HR" b="1" dirty="0" smtClean="0"/>
              <a:t>o tome gdje bi voljela vidjeti EU 2020.</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dirty="0" smtClean="0"/>
              <a:t>VODEĆE INICIJATIVE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hr-HR" b="1" dirty="0" smtClean="0"/>
              <a:t>1.Unija inovacija- </a:t>
            </a:r>
            <a:r>
              <a:rPr lang="hr-HR" dirty="0" smtClean="0"/>
              <a:t>radi poboljšanja okvirnih uslova i pristupa finansiranju za istraživanje i </a:t>
            </a:r>
          </a:p>
          <a:p>
            <a:pPr>
              <a:buNone/>
            </a:pPr>
            <a:r>
              <a:rPr lang="hr-HR" dirty="0" smtClean="0"/>
              <a:t>inovacije, kako bi osiguralo da se inovativne ideje pretvore u proizvode i usluge koje</a:t>
            </a:r>
          </a:p>
          <a:p>
            <a:pPr>
              <a:buNone/>
            </a:pPr>
            <a:r>
              <a:rPr lang="hr-HR" dirty="0" smtClean="0"/>
              <a:t> stvaraju rast i radna mjesta.</a:t>
            </a:r>
            <a:endParaRPr lang="en-US" dirty="0" smtClean="0"/>
          </a:p>
          <a:p>
            <a:pPr>
              <a:buNone/>
            </a:pPr>
            <a:r>
              <a:rPr lang="hr-HR" b="1" dirty="0" smtClean="0"/>
              <a:t>2.Mladi u pokretu- </a:t>
            </a:r>
            <a:r>
              <a:rPr lang="hr-HR" dirty="0" smtClean="0"/>
              <a:t>radi povećanja učinka obrazovnih sistema i olakšanja ulaska mladih </a:t>
            </a:r>
          </a:p>
          <a:p>
            <a:pPr>
              <a:buNone/>
            </a:pPr>
            <a:r>
              <a:rPr lang="hr-HR" dirty="0" smtClean="0"/>
              <a:t>na tržište rada.</a:t>
            </a:r>
            <a:endParaRPr lang="en-US" dirty="0" smtClean="0"/>
          </a:p>
          <a:p>
            <a:pPr>
              <a:buNone/>
            </a:pPr>
            <a:r>
              <a:rPr lang="hr-HR" b="1" dirty="0" smtClean="0"/>
              <a:t>3.Digitalni program za Europu- </a:t>
            </a:r>
            <a:r>
              <a:rPr lang="hr-HR" dirty="0" smtClean="0"/>
              <a:t>radi bržeg širenja brzog interneta i korištenja prednosti </a:t>
            </a:r>
          </a:p>
          <a:p>
            <a:pPr>
              <a:buNone/>
            </a:pPr>
            <a:r>
              <a:rPr lang="hr-HR" dirty="0" smtClean="0"/>
              <a:t>jedinstvenog digitalnog tržišta za domaćinstva i preduzeća.</a:t>
            </a:r>
            <a:endParaRPr lang="en-US" dirty="0" smtClean="0"/>
          </a:p>
          <a:p>
            <a:pPr>
              <a:buNone/>
            </a:pPr>
            <a:r>
              <a:rPr lang="hr-HR" b="1" dirty="0" smtClean="0"/>
              <a:t>4.Resursno efikasna Europa- </a:t>
            </a:r>
            <a:r>
              <a:rPr lang="hr-HR" dirty="0" smtClean="0"/>
              <a:t>radi podrške prelasku na ekonomiju koja koristi male količine </a:t>
            </a:r>
          </a:p>
          <a:p>
            <a:pPr>
              <a:buNone/>
            </a:pPr>
            <a:r>
              <a:rPr lang="hr-HR" dirty="0" smtClean="0"/>
              <a:t>uglja, povećanja korištenja obnovljivih izvora energije, modernizacije sektora transporta</a:t>
            </a:r>
          </a:p>
          <a:p>
            <a:pPr>
              <a:buNone/>
            </a:pPr>
            <a:r>
              <a:rPr lang="hr-HR" dirty="0" smtClean="0"/>
              <a:t> i promovisanje energetske efikasnosti.</a:t>
            </a:r>
            <a:endParaRPr lang="en-US" dirty="0" smtClean="0"/>
          </a:p>
          <a:p>
            <a:pPr>
              <a:buNone/>
            </a:pPr>
            <a:r>
              <a:rPr lang="hr-HR" b="1" dirty="0" smtClean="0"/>
              <a:t>5.Industrijska politika za globalizacijsko doba- </a:t>
            </a:r>
            <a:r>
              <a:rPr lang="hr-HR" dirty="0" smtClean="0"/>
              <a:t>radi poboljšanja poslovnog okruženja, </a:t>
            </a:r>
          </a:p>
          <a:p>
            <a:pPr>
              <a:buNone/>
            </a:pPr>
            <a:r>
              <a:rPr lang="hr-HR" dirty="0" smtClean="0"/>
              <a:t>naročito za mala i srednja preduzeća, podršku razvoju snažne i održive industrijske baze </a:t>
            </a:r>
          </a:p>
          <a:p>
            <a:pPr>
              <a:buNone/>
            </a:pPr>
            <a:r>
              <a:rPr lang="hr-HR" dirty="0" smtClean="0"/>
              <a:t>koja će biti globalno konkurentna.</a:t>
            </a:r>
            <a:endParaRPr lang="en-US" dirty="0" smtClean="0"/>
          </a:p>
          <a:p>
            <a:pPr>
              <a:buNone/>
            </a:pPr>
            <a:r>
              <a:rPr lang="hr-HR" b="1" dirty="0" smtClean="0"/>
              <a:t>6.Program za nove vještine i radna mjesta- </a:t>
            </a:r>
            <a:r>
              <a:rPr lang="hr-HR" dirty="0" smtClean="0"/>
              <a:t>radi modernizacije tržišta rada i osnaživanja ljudi</a:t>
            </a:r>
          </a:p>
          <a:p>
            <a:pPr>
              <a:buNone/>
            </a:pPr>
            <a:r>
              <a:rPr lang="hr-HR" dirty="0" smtClean="0"/>
              <a:t> razvojem njihovih vještina tokom cijelog života s ciljem povećanog učešća radne snage, </a:t>
            </a:r>
          </a:p>
          <a:p>
            <a:pPr>
              <a:buNone/>
            </a:pPr>
            <a:r>
              <a:rPr lang="hr-HR" dirty="0" smtClean="0"/>
              <a:t>bolje usklađenosti ponude i potražnje, uključujući i kroz mobilnost radne snage.</a:t>
            </a:r>
            <a:endParaRPr lang="en-US" dirty="0" smtClean="0"/>
          </a:p>
          <a:p>
            <a:pPr>
              <a:buNone/>
            </a:pPr>
            <a:r>
              <a:rPr lang="hr-HR" b="1" dirty="0" smtClean="0"/>
              <a:t>7.Europska platforma protiv siromaštva- </a:t>
            </a:r>
            <a:r>
              <a:rPr lang="hr-HR" dirty="0" smtClean="0"/>
              <a:t>radi osiguranja socijalne i teritorijalne kohezije </a:t>
            </a:r>
          </a:p>
          <a:p>
            <a:pPr>
              <a:buNone/>
            </a:pPr>
            <a:r>
              <a:rPr lang="hr-HR" dirty="0" smtClean="0"/>
              <a:t>tako da svi podjednako imaju koristi od rasta i radnih mjesta, te da se ljudima koji pate od </a:t>
            </a:r>
          </a:p>
          <a:p>
            <a:pPr>
              <a:buNone/>
            </a:pPr>
            <a:r>
              <a:rPr lang="hr-HR" dirty="0" smtClean="0"/>
              <a:t>siromaštva i socijalne isključenosti omogući da žive dostojanstveno i da aktivno </a:t>
            </a:r>
          </a:p>
          <a:p>
            <a:pPr>
              <a:buNone/>
            </a:pPr>
            <a:r>
              <a:rPr lang="hr-HR" dirty="0" smtClean="0"/>
              <a:t>učestvuju u društvu.</a:t>
            </a:r>
            <a:endParaRPr lang="en-US" dirty="0" smtClean="0"/>
          </a:p>
          <a:p>
            <a:pPr>
              <a:buNone/>
            </a:pPr>
            <a:endParaRPr lang="bs-Latn-BA"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8412"/>
          </a:xfrm>
        </p:spPr>
        <p:txBody>
          <a:bodyPr>
            <a:normAutofit fontScale="90000"/>
          </a:bodyPr>
          <a:lstStyle/>
          <a:p>
            <a:r>
              <a:rPr lang="hr-HR" sz="3600" dirty="0" smtClean="0"/>
              <a:t/>
            </a:r>
            <a:br>
              <a:rPr lang="hr-HR" sz="3600" dirty="0" smtClean="0"/>
            </a:br>
            <a:r>
              <a:rPr lang="hr-HR" sz="3600" dirty="0" smtClean="0"/>
              <a:t/>
            </a:r>
            <a:br>
              <a:rPr lang="hr-HR" sz="3600" dirty="0" smtClean="0"/>
            </a:br>
            <a:r>
              <a:rPr lang="hr-HR" sz="3600" dirty="0" smtClean="0"/>
              <a:t>POVEZANOST PRIORITETA I INICIJATIVA</a:t>
            </a:r>
            <a:br>
              <a:rPr lang="hr-HR" sz="3600"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hr-HR" b="1" dirty="0" smtClean="0"/>
              <a:t>PRIORITET PAMETNI RAST-ekonomija zasnovana na znanju i inovacijama</a:t>
            </a:r>
            <a:endParaRPr lang="en-US" dirty="0" smtClean="0"/>
          </a:p>
          <a:p>
            <a:pPr>
              <a:buNone/>
            </a:pPr>
            <a:endParaRPr lang="bs-Latn-BA" dirty="0" smtClean="0"/>
          </a:p>
          <a:p>
            <a:r>
              <a:rPr lang="hr-HR" b="1" dirty="0" smtClean="0"/>
              <a:t>Ovaj prioritet uključuje sljedeće inicijative:</a:t>
            </a:r>
            <a:endParaRPr lang="en-US" dirty="0" smtClean="0"/>
          </a:p>
          <a:p>
            <a:r>
              <a:rPr lang="hr-HR" b="1" dirty="0" smtClean="0"/>
              <a:t>Unija inovacija- </a:t>
            </a:r>
            <a:r>
              <a:rPr lang="hr-HR" dirty="0" smtClean="0"/>
              <a:t>preusmjeriti politike istraživanja, razvoja, i inovacija i ojačati svaku kariku u lancu inovacija.</a:t>
            </a:r>
            <a:endParaRPr lang="en-US" dirty="0" smtClean="0"/>
          </a:p>
          <a:p>
            <a:r>
              <a:rPr lang="hr-HR" b="1" dirty="0" smtClean="0"/>
              <a:t>Mladi u pokretu- </a:t>
            </a:r>
            <a:r>
              <a:rPr lang="hr-HR" dirty="0" smtClean="0"/>
              <a:t>poboljšanje rezultata i internacionalno povećanje privlačnosti Europskh visokih obrazovnih institucija, pvećanje opšteg kvaliteta svih nivoa obrazovanja i obuke u EU , poboljšano zapošljavanje mladih ljudi.</a:t>
            </a:r>
            <a:endParaRPr lang="en-US" dirty="0" smtClean="0"/>
          </a:p>
          <a:p>
            <a:r>
              <a:rPr lang="hr-HR" b="1" dirty="0" smtClean="0"/>
              <a:t>Digitalni program za Europu- </a:t>
            </a:r>
            <a:r>
              <a:rPr lang="hr-HR" dirty="0" smtClean="0"/>
              <a:t>cilj je postići održive ekonomske i društvene dobrobiti iz digitalnog jedinstvenog tržišta na osnovu brzog i ultra brzog interneta i interoperabilnih aplikacija, sa širokopojasnim pristupom za sve.</a:t>
            </a:r>
            <a:endParaRPr lang="en-US" dirty="0" smtClean="0"/>
          </a:p>
          <a:p>
            <a:pPr>
              <a:buNone/>
            </a:pPr>
            <a:endParaRPr lang="bs-Latn-BA"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kumimoji="0" lang="hr-HR" sz="3200" b="1" i="0" u="none" strike="noStrike" kern="1200" cap="none" spc="0" normalizeH="0" baseline="0" noProof="0"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uLnTx/>
                <a:uFillTx/>
                <a:latin typeface="Lucida Sans"/>
                <a:ea typeface="+mj-ea"/>
                <a:cs typeface="+mj-cs"/>
              </a:rPr>
              <a:t>POVEZANOST PRIORITETA I INICIJATIVA</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hr-HR" sz="2400" b="1" dirty="0" smtClean="0"/>
              <a:t>PRIORITET ODRŽIVI RAST-promovisanje</a:t>
            </a:r>
          </a:p>
          <a:p>
            <a:pPr>
              <a:buNone/>
            </a:pPr>
            <a:r>
              <a:rPr lang="hr-HR" sz="2400" b="1" dirty="0" smtClean="0"/>
              <a:t> konkurentnije ekonomije, koja efikasno koristi resurse</a:t>
            </a:r>
          </a:p>
          <a:p>
            <a:pPr>
              <a:buNone/>
            </a:pPr>
            <a:r>
              <a:rPr lang="hr-HR" sz="2400" b="1" dirty="0" smtClean="0"/>
              <a:t> i vodi računa o okolišu</a:t>
            </a:r>
            <a:endParaRPr lang="en-US" sz="2400" dirty="0" smtClean="0"/>
          </a:p>
          <a:p>
            <a:r>
              <a:rPr lang="hr-HR" b="1" dirty="0" smtClean="0"/>
              <a:t>Ovaj prioritet uključuje inicijative:</a:t>
            </a:r>
            <a:endParaRPr lang="en-US" dirty="0" smtClean="0"/>
          </a:p>
          <a:p>
            <a:r>
              <a:rPr lang="hr-HR" b="1" dirty="0" smtClean="0"/>
              <a:t>Resursno efikasna Europa- </a:t>
            </a:r>
            <a:r>
              <a:rPr lang="hr-HR" dirty="0" smtClean="0"/>
              <a:t>cilj je podržati prelazak ka ekonomiji koja efikasno koristi resurse, i efikasna je kod korištenja svih resursa.</a:t>
            </a:r>
            <a:endParaRPr lang="en-US" dirty="0" smtClean="0"/>
          </a:p>
          <a:p>
            <a:r>
              <a:rPr lang="hr-HR" b="1" dirty="0" smtClean="0"/>
              <a:t>Industrijska politika za globalizacijsko doba- </a:t>
            </a:r>
            <a:r>
              <a:rPr lang="hr-HR" dirty="0" smtClean="0"/>
              <a:t>Europska komisija će blisko surađivati sa učesnicima u različitim sektorima  (biznis, akademci, nevladine organizacije, udruženja potrošaća) i sačinit će okvir za modernu industrijsku politiku, podržati poduzetništvo, voditi industriju, promovisati konkurentnost europske primarne industrije, proizvodnje i usluga, te im pomagati da izvuku korist iz globalizacije i zelene ekonomije.</a:t>
            </a: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bs-Latn-BA" dirty="0" smtClean="0"/>
              <a:t/>
            </a:r>
            <a:br>
              <a:rPr lang="bs-Latn-BA" dirty="0" smtClean="0"/>
            </a:br>
            <a:r>
              <a:rPr lang="hr-HR" sz="4400"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POVEZANOST PRIORITETA I INICIJATIVA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hr-HR" sz="2400" b="1" dirty="0" smtClean="0"/>
              <a:t>PRIORITET INKLUZIVNI RAST- ekonomija sa </a:t>
            </a:r>
          </a:p>
          <a:p>
            <a:pPr>
              <a:buNone/>
            </a:pPr>
            <a:r>
              <a:rPr lang="hr-HR" sz="2400" b="1" dirty="0" smtClean="0"/>
              <a:t>velikom zaposlenošću, koja ostvaruje ekonomsku </a:t>
            </a:r>
          </a:p>
          <a:p>
            <a:pPr>
              <a:buNone/>
            </a:pPr>
            <a:r>
              <a:rPr lang="hr-HR" sz="2400" b="1" dirty="0" smtClean="0"/>
              <a:t>društvenu i teritorijalnu koheziju</a:t>
            </a:r>
          </a:p>
          <a:p>
            <a:r>
              <a:rPr lang="hr-HR" sz="2400" b="1" dirty="0" smtClean="0"/>
              <a:t>Ovaj prioritet uključuje inicijative:</a:t>
            </a:r>
            <a:endParaRPr lang="en-US" sz="2400" dirty="0" smtClean="0"/>
          </a:p>
          <a:p>
            <a:r>
              <a:rPr lang="hr-HR" sz="2400" b="1" dirty="0" smtClean="0"/>
              <a:t>Program za nove vještine-</a:t>
            </a:r>
            <a:r>
              <a:rPr lang="hr-HR" sz="2400" dirty="0" smtClean="0"/>
              <a:t> cilj je stvaranje uslova za modernizovanje tržišta rada s ciljem povećanja niovoa zapošljavanja i održanja socijalnih modela u EU. To znači osnaživanje ljudi kroz sticanje novih vještina koje će omogućiti sadašnjoj i budućoj radnoj snazi da se prilagodi novim uslovima i eventualnim pomjeranjima u karijeri, doprinjeti smanjenju nezaposlenosti i podizanju radne produktivnosti.</a:t>
            </a:r>
            <a:endParaRPr lang="en-US" sz="2400" dirty="0" smtClean="0"/>
          </a:p>
          <a:p>
            <a:r>
              <a:rPr lang="hr-HR" sz="2400" b="1" dirty="0" smtClean="0"/>
              <a:t>Europska platforma protiv siromaštva- </a:t>
            </a:r>
            <a:r>
              <a:rPr lang="hr-HR" sz="2400" dirty="0" smtClean="0"/>
              <a:t>cilj je osigurati ekonomsku, socijalnu i teritorijalnu koheziju, podizanje svijesti i prepoznavanje fundamentalnih prava ljudi koji prolaze kroz siromaštvo i socijalnu isključenost, omogućavajući im da žive u dostaojanstvu i da aktivno učestvuju u društvu.</a:t>
            </a:r>
            <a:endParaRPr lang="en-US" sz="2400" dirty="0" smtClean="0"/>
          </a:p>
          <a:p>
            <a:pPr>
              <a:buNone/>
            </a:pPr>
            <a:endParaRPr lang="en-US" sz="2400" dirty="0" smtClean="0"/>
          </a:p>
          <a:p>
            <a:pPr>
              <a:buNone/>
            </a:pPr>
            <a:endParaRPr lang="en-US" sz="2400" dirty="0"/>
          </a:p>
        </p:txBody>
      </p:sp>
      <p:graphicFrame>
        <p:nvGraphicFramePr>
          <p:cNvPr id="4" name="Table 3"/>
          <p:cNvGraphicFramePr>
            <a:graphicFrameLocks noGrp="1"/>
          </p:cNvGraphicFramePr>
          <p:nvPr/>
        </p:nvGraphicFramePr>
        <p:xfrm>
          <a:off x="9929850" y="142852"/>
          <a:ext cx="1249680" cy="134112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tblGrid>
              <a:tr h="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385</TotalTime>
  <Words>1507</Words>
  <Application>Microsoft Office PowerPoint</Application>
  <PresentationFormat>On-screen Show (4:3)</PresentationFormat>
  <Paragraphs>135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Predmet EKONOMIJA EUROPSKE UNIJE</vt:lpstr>
      <vt:lpstr>Slide 2</vt:lpstr>
      <vt:lpstr>PRIORITETI STRATEGIJE</vt:lpstr>
      <vt:lpstr> CILJEVI STRATEGIJE </vt:lpstr>
      <vt:lpstr>  CILJEVI STRATEGIJE</vt:lpstr>
      <vt:lpstr>VODEĆE INICIJATIVE</vt:lpstr>
      <vt:lpstr>  POVEZANOST PRIORITETA I INICIJATIVA  </vt:lpstr>
      <vt:lpstr>POVEZANOST PRIORITETA I INICIJATIVA</vt:lpstr>
      <vt:lpstr> POVEZANOST PRIORITETA I INICIJATIVA </vt:lpstr>
      <vt:lpstr>STRATEGIJA EU 2020</vt:lpstr>
      <vt:lpstr>   INSTITUCIJE EU I INSTITUCIJE ZEMALJA ČLANICA U PROVOĐENJU STRATEGIJE    </vt:lpstr>
      <vt:lpstr>NAPREDAK STRATEGIJE EU 2020</vt:lpstr>
      <vt:lpstr> NAPREDAK STRATEGIJE EU 2020 </vt:lpstr>
      <vt:lpstr> NAPREDAK STRATEGIJE EU 2020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PLAN</dc:title>
  <dc:creator>User</dc:creator>
  <cp:lastModifiedBy>User</cp:lastModifiedBy>
  <cp:revision>51</cp:revision>
  <dcterms:created xsi:type="dcterms:W3CDTF">2015-12-21T13:00:27Z</dcterms:created>
  <dcterms:modified xsi:type="dcterms:W3CDTF">2016-11-22T22:18:18Z</dcterms:modified>
</cp:coreProperties>
</file>